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2" r:id="rId2"/>
    <p:sldId id="332" r:id="rId3"/>
    <p:sldId id="357" r:id="rId4"/>
    <p:sldId id="358" r:id="rId5"/>
    <p:sldId id="256" r:id="rId6"/>
    <p:sldId id="359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042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>
        <p:scale>
          <a:sx n="96" d="100"/>
          <a:sy n="96" d="100"/>
        </p:scale>
        <p:origin x="10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28BD7-C5D9-48D2-83E4-5DAEC994E838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C7F71-D09F-460A-B134-8FFEA6F6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4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DCAD1-0C09-48C1-A532-9E09A94E8D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97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13F2A-83F8-4046-B8C3-7B734FF6BC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62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endParaRPr lang="pt-BR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13F2A-83F8-4046-B8C3-7B734FF6BC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22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endParaRPr lang="pt-BR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13F2A-83F8-4046-B8C3-7B734FF6BC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43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07FF2-6ED7-5FC0-6B72-637DBD564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E6C83E-8E61-D7AA-B1EA-F943041C1F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5F98B-FD1B-54F1-2BB6-7C56A824A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6F34-89B7-4811-B398-96923B9D7202}" type="datetime1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A1FFA-0058-3AD7-0D3C-25AF61EDA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804AF-F39C-5A5F-E969-04B999EE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4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47C99-A6D1-0E63-1447-84ED1D6FB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ABB69-29A6-41A9-1A86-897367C22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79E55-9474-C0D1-782D-28105962E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4E2D-3983-42DF-BBAC-78D14745BE65}" type="datetime1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365BA-A4C3-2D15-7D93-C8E0E24A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DEC10-A859-0CC1-2160-7546BFF16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0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98F052-5979-5B7D-96DA-14178027E8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07D69-D9D1-6495-F8E2-865149A0C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371DB-9CC7-8D99-C6A5-765A5E448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2ABDB-BB12-4024-B1DE-36E64FC334A3}" type="datetime1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28092-61D0-CD9F-4539-A234B8670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627B7-C59D-C316-2A43-4178D116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6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60010-2399-33E0-7A0E-71D275CFC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86E7D-47B4-6E92-E339-E767D161B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56BDF-100A-B2D3-FD91-D6299092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7452-17A8-4426-9351-17255D8AFD01}" type="datetime1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C42ED-811B-255F-B12D-A409E9D8F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9E03C-530E-BF19-A008-FA63A33A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39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2500-BF86-56EB-994D-4CC71F9AD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ECDD0-6315-0F13-5099-F77A43FD4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0557A-AF1A-090A-1240-1F5D5AEAA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5186A-1D31-4E8B-B541-6DE3A096E504}" type="datetime1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7FBF0-F8EE-9C1A-BEEE-B5898023B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500F6-6B72-1C93-5D2A-335FBFEE1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00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761B-95FE-D8CB-1B1C-E920B9A7F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86701-5068-5E0B-C884-1A59811FE1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2FAA7-5FA8-7203-5181-B98EC731B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4E443-E4B6-2D14-ADFC-1CFCB4FCE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E167-AB41-47E7-B673-280C6CBF54E3}" type="datetime1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CACD6-37CE-4385-74EC-16E644EBB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A0BB3-0515-B231-87BE-052DFF8F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83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340D-FC5E-3544-51B2-C214F6341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88BAB-FB82-20A2-5454-3E9C65183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57843-2F46-1573-EC4F-2A40D71BC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D945A-ADC2-7879-7063-39EDA5437E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759F9C-163E-B9EF-3F0E-51209AAF0E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BBBC75-7CC4-31FC-5631-E12E659CB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E3C3-04B2-405C-B4F3-F500AFC022CF}" type="datetime1">
              <a:rPr lang="en-US" smtClean="0"/>
              <a:t>4/20/2024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2D054-FE43-8AE0-EE23-8E7D82D7D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11FD3D-44C1-9608-10B5-C90E246B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6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26CB-E7D4-5C76-37CE-0FA4F2C3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49FA9F-B36E-89E6-0292-E7172DF38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30CD5-B547-475C-BEC1-B5B690FF26F2}" type="datetime1">
              <a:rPr lang="en-US" smtClean="0"/>
              <a:t>4/20/2024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31111-514C-9BA5-28FE-773860D74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6D174-7C30-518D-847D-B8FCFBD25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6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047B73-F884-1398-683F-AB33A591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9ED5-A6ED-45FE-AB89-E8237BF2A59E}" type="datetime1">
              <a:rPr lang="en-US" smtClean="0"/>
              <a:t>4/20/2024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D2DCA-A658-D3FB-7EF5-14F2BB095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73D4F-3A9C-BFB1-C6CA-543093E0C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1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DAA6-83BC-70C0-F5E3-0A4DCF2C1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3937F-ECF5-B409-4723-FFD9F631B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0BF20E-9CEF-8D3B-B3E9-2C265FCE7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6FBA3-BAEF-50F1-9319-EE56BAF87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D6E05-A6BA-47F8-9E90-A86428B5BD1E}" type="datetime1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81A83-AC38-D78C-7B86-D43984BE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E94A3-FE28-8367-9028-8F2DB4D55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27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F453A-8AAA-EEA2-3C9F-AAFF6C2AE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C504B7-B79E-BC8D-F558-D7BC0BDFC5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442B3-65E6-74E2-4D50-55D77A63A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02650-CB9D-15C8-13BB-F06D79473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F0B79-4423-47DA-8849-35358769185E}" type="datetime1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20BEE-34C0-482D-8C07-FA592CD9E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1AB1D1-AFD2-3BAF-3D61-FAE239B8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49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28C965-2D33-5359-E584-3761F5E3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89C7C-F3A1-B82E-1FF7-179B02BFF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514F-5A31-3C4F-2854-2BC845027E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32B0B6-A956-4566-B24A-253A422F1873}" type="datetime1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E4EF3-0E6F-E759-9678-40D5868AD7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10345-07D0-5445-8598-A7670F2CB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7B081E-614A-4ABB-89B9-A151667F3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5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5.wdp"/><Relationship Id="rId18" Type="http://schemas.openxmlformats.org/officeDocument/2006/relationships/image" Target="../media/image9.png"/><Relationship Id="rId3" Type="http://schemas.openxmlformats.org/officeDocument/2006/relationships/image" Target="../media/image1.png"/><Relationship Id="rId21" Type="http://schemas.microsoft.com/office/2007/relationships/hdphoto" Target="../media/hdphoto9.wdp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17" Type="http://schemas.microsoft.com/office/2007/relationships/hdphoto" Target="../media/hdphoto7.wdp"/><Relationship Id="rId25" Type="http://schemas.microsoft.com/office/2007/relationships/hdphoto" Target="../media/hdphoto11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4.wdp"/><Relationship Id="rId24" Type="http://schemas.openxmlformats.org/officeDocument/2006/relationships/image" Target="../media/image12.png"/><Relationship Id="rId5" Type="http://schemas.openxmlformats.org/officeDocument/2006/relationships/image" Target="../media/image2.png"/><Relationship Id="rId15" Type="http://schemas.microsoft.com/office/2007/relationships/hdphoto" Target="../media/hdphoto6.wdp"/><Relationship Id="rId23" Type="http://schemas.microsoft.com/office/2007/relationships/hdphoto" Target="../media/hdphoto10.wdp"/><Relationship Id="rId10" Type="http://schemas.openxmlformats.org/officeDocument/2006/relationships/image" Target="../media/image5.png"/><Relationship Id="rId19" Type="http://schemas.microsoft.com/office/2007/relationships/hdphoto" Target="../media/hdphoto8.wdp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3" Type="http://schemas.openxmlformats.org/officeDocument/2006/relationships/image" Target="../media/image13.jpeg"/><Relationship Id="rId7" Type="http://schemas.microsoft.com/office/2007/relationships/hdphoto" Target="../media/hdphoto13.wdp"/><Relationship Id="rId12" Type="http://schemas.microsoft.com/office/2007/relationships/hdphoto" Target="../media/hdphoto15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microsoft.com/office/2007/relationships/hdphoto" Target="../media/hdphoto12.wdp"/><Relationship Id="rId15" Type="http://schemas.openxmlformats.org/officeDocument/2006/relationships/image" Target="../media/image20.png"/><Relationship Id="rId10" Type="http://schemas.microsoft.com/office/2007/relationships/hdphoto" Target="../media/hdphoto14.wdp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microsoft.com/office/2007/relationships/hdphoto" Target="../media/hdphoto1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21.wdp"/><Relationship Id="rId18" Type="http://schemas.openxmlformats.org/officeDocument/2006/relationships/image" Target="../media/image40.png"/><Relationship Id="rId3" Type="http://schemas.openxmlformats.org/officeDocument/2006/relationships/image" Target="../media/image32.svg"/><Relationship Id="rId21" Type="http://schemas.openxmlformats.org/officeDocument/2006/relationships/image" Target="../media/image43.svg"/><Relationship Id="rId7" Type="http://schemas.microsoft.com/office/2007/relationships/hdphoto" Target="../media/hdphoto18.wdp"/><Relationship Id="rId12" Type="http://schemas.openxmlformats.org/officeDocument/2006/relationships/image" Target="../media/image37.png"/><Relationship Id="rId17" Type="http://schemas.microsoft.com/office/2007/relationships/hdphoto" Target="../media/hdphoto23.wdp"/><Relationship Id="rId2" Type="http://schemas.openxmlformats.org/officeDocument/2006/relationships/image" Target="../media/image31.png"/><Relationship Id="rId16" Type="http://schemas.openxmlformats.org/officeDocument/2006/relationships/image" Target="../media/image39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microsoft.com/office/2007/relationships/hdphoto" Target="../media/hdphoto20.wdp"/><Relationship Id="rId5" Type="http://schemas.microsoft.com/office/2007/relationships/hdphoto" Target="../media/hdphoto17.wdp"/><Relationship Id="rId15" Type="http://schemas.microsoft.com/office/2007/relationships/hdphoto" Target="../media/hdphoto22.wdp"/><Relationship Id="rId10" Type="http://schemas.openxmlformats.org/officeDocument/2006/relationships/image" Target="../media/image36.png"/><Relationship Id="rId19" Type="http://schemas.openxmlformats.org/officeDocument/2006/relationships/image" Target="../media/image41.svg"/><Relationship Id="rId4" Type="http://schemas.openxmlformats.org/officeDocument/2006/relationships/image" Target="../media/image33.png"/><Relationship Id="rId9" Type="http://schemas.microsoft.com/office/2007/relationships/hdphoto" Target="../media/hdphoto19.wdp"/><Relationship Id="rId1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3.wdp"/><Relationship Id="rId5" Type="http://schemas.openxmlformats.org/officeDocument/2006/relationships/image" Target="../media/image39.png"/><Relationship Id="rId4" Type="http://schemas.microsoft.com/office/2007/relationships/hdphoto" Target="../media/hdphoto2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8" descr="Resultado de imagem para euterpe edulis">
            <a:extLst>
              <a:ext uri="{FF2B5EF4-FFF2-40B4-BE49-F238E27FC236}">
                <a16:creationId xmlns:a16="http://schemas.microsoft.com/office/drawing/2014/main" id="{401713C2-BC15-460D-87C6-106EC5E54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6" b="95090" l="391" r="100000"/>
                    </a14:imgEffect>
                    <a14:imgEffect>
                      <a14:artisticPaintStrokes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67" y="3369797"/>
            <a:ext cx="834468" cy="105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8" descr="Resultado de imagem para euterpe edulis">
            <a:extLst>
              <a:ext uri="{FF2B5EF4-FFF2-40B4-BE49-F238E27FC236}">
                <a16:creationId xmlns:a16="http://schemas.microsoft.com/office/drawing/2014/main" id="{3B39CD60-40D0-4271-956B-2CF0ECCBC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6" b="95090" l="391" r="100000"/>
                    </a14:imgEffect>
                    <a14:imgEffect>
                      <a14:artisticPaintStrokes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209" y="3584447"/>
            <a:ext cx="834468" cy="105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8" descr="Resultado de imagem para euterpe edulis">
            <a:extLst>
              <a:ext uri="{FF2B5EF4-FFF2-40B4-BE49-F238E27FC236}">
                <a16:creationId xmlns:a16="http://schemas.microsoft.com/office/drawing/2014/main" id="{4E808628-6428-4DEC-BF9E-D5D30822F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6" b="95090" l="391" r="100000"/>
                    </a14:imgEffect>
                    <a14:imgEffect>
                      <a14:artisticPaintStrokes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468" y="3778349"/>
            <a:ext cx="834468" cy="105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AC7C5F7-D0BD-48FC-A374-4544EC77F82E}"/>
              </a:ext>
            </a:extLst>
          </p:cNvPr>
          <p:cNvSpPr txBox="1"/>
          <p:nvPr/>
        </p:nvSpPr>
        <p:spPr>
          <a:xfrm>
            <a:off x="1818814" y="664952"/>
            <a:ext cx="85234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indent="-180340" algn="ctr">
              <a:tabLst>
                <a:tab pos="630555" algn="l"/>
              </a:tabLst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 medium and large herbivores affect plant community dynamics in a tropical rainforest?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AEAE7A8-2CA9-4C54-8869-F7DA3C1ADF44}"/>
              </a:ext>
            </a:extLst>
          </p:cNvPr>
          <p:cNvGrpSpPr/>
          <p:nvPr/>
        </p:nvGrpSpPr>
        <p:grpSpPr>
          <a:xfrm>
            <a:off x="1625278" y="2088043"/>
            <a:ext cx="4679115" cy="2735008"/>
            <a:chOff x="-30044" y="3270838"/>
            <a:chExt cx="6278444" cy="3769915"/>
          </a:xfrm>
        </p:grpSpPr>
        <p:pic>
          <p:nvPicPr>
            <p:cNvPr id="109" name="Picture 18" descr="Resultado de imagem para euterpe edulis">
              <a:extLst>
                <a:ext uri="{FF2B5EF4-FFF2-40B4-BE49-F238E27FC236}">
                  <a16:creationId xmlns:a16="http://schemas.microsoft.com/office/drawing/2014/main" id="{C1672453-ADBA-4D6E-8123-9C71173CA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06" b="95090" l="391" r="100000"/>
                      </a14:imgEffect>
                      <a14:imgEffect>
                        <a14:artisticPaintStrokes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637" y="5263948"/>
              <a:ext cx="1367153" cy="1776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14" descr="Imagem relacionada">
              <a:extLst>
                <a:ext uri="{FF2B5EF4-FFF2-40B4-BE49-F238E27FC236}">
                  <a16:creationId xmlns:a16="http://schemas.microsoft.com/office/drawing/2014/main" id="{44104472-F957-4804-91F7-BA37A99721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3430" y="3901895"/>
              <a:ext cx="2970154" cy="2941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10" descr="Imagem relacionada">
              <a:extLst>
                <a:ext uri="{FF2B5EF4-FFF2-40B4-BE49-F238E27FC236}">
                  <a16:creationId xmlns:a16="http://schemas.microsoft.com/office/drawing/2014/main" id="{EE2E5E25-3C28-4C74-AD77-837310D793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908" b="34284"/>
            <a:stretch/>
          </p:blipFill>
          <p:spPr bwMode="auto">
            <a:xfrm>
              <a:off x="1020417" y="6101739"/>
              <a:ext cx="1374746" cy="7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" descr="Resultado de imagem para plantas vetor">
              <a:extLst>
                <a:ext uri="{FF2B5EF4-FFF2-40B4-BE49-F238E27FC236}">
                  <a16:creationId xmlns:a16="http://schemas.microsoft.com/office/drawing/2014/main" id="{CEF4D963-B7C5-40F5-A9C3-94D09C6B49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89891" l="154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70" r="28140" b="29010"/>
            <a:stretch/>
          </p:blipFill>
          <p:spPr bwMode="auto">
            <a:xfrm>
              <a:off x="2041183" y="4848417"/>
              <a:ext cx="1627859" cy="1984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4" descr="Imagem relacionada">
              <a:extLst>
                <a:ext uri="{FF2B5EF4-FFF2-40B4-BE49-F238E27FC236}">
                  <a16:creationId xmlns:a16="http://schemas.microsoft.com/office/drawing/2014/main" id="{C43BFD2A-897C-4842-B2F0-421CDA8EAC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448"/>
            <a:stretch/>
          </p:blipFill>
          <p:spPr bwMode="auto">
            <a:xfrm flipH="1">
              <a:off x="1787614" y="6376178"/>
              <a:ext cx="1230298" cy="481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AutoShape 6" descr="Imagem relacionada">
              <a:extLst>
                <a:ext uri="{FF2B5EF4-FFF2-40B4-BE49-F238E27FC236}">
                  <a16:creationId xmlns:a16="http://schemas.microsoft.com/office/drawing/2014/main" id="{4AD27735-FA6A-4E03-B3C8-97655DAD37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AutoShape 8" descr="Imagem relacionada">
              <a:extLst>
                <a:ext uri="{FF2B5EF4-FFF2-40B4-BE49-F238E27FC236}">
                  <a16:creationId xmlns:a16="http://schemas.microsoft.com/office/drawing/2014/main" id="{79885119-D373-46E4-85AC-1F7598F3B81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126129" y="3270838"/>
              <a:ext cx="177735" cy="177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6" name="Picture 4" descr="Imagem relacionada">
              <a:extLst>
                <a:ext uri="{FF2B5EF4-FFF2-40B4-BE49-F238E27FC236}">
                  <a16:creationId xmlns:a16="http://schemas.microsoft.com/office/drawing/2014/main" id="{D9CA8DF4-5F59-4C66-B94E-5918C1356D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448"/>
            <a:stretch/>
          </p:blipFill>
          <p:spPr bwMode="auto">
            <a:xfrm flipH="1">
              <a:off x="-30044" y="6376178"/>
              <a:ext cx="1230298" cy="481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16" descr="Resultado de imagem para euterpe edulis">
              <a:extLst>
                <a:ext uri="{FF2B5EF4-FFF2-40B4-BE49-F238E27FC236}">
                  <a16:creationId xmlns:a16="http://schemas.microsoft.com/office/drawing/2014/main" id="{8C7EF755-3EF8-459B-B794-E70EB09AB9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473" b="66176" l="16676" r="931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3" t="1468" r="5867" b="33334"/>
            <a:stretch/>
          </p:blipFill>
          <p:spPr bwMode="auto">
            <a:xfrm flipH="1">
              <a:off x="614544" y="6152351"/>
              <a:ext cx="720580" cy="705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16" descr="Resultado de imagem para euterpe edulis">
              <a:extLst>
                <a:ext uri="{FF2B5EF4-FFF2-40B4-BE49-F238E27FC236}">
                  <a16:creationId xmlns:a16="http://schemas.microsoft.com/office/drawing/2014/main" id="{8D65F173-4149-4A71-9E6B-722567CC3F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473" b="66176" l="16676" r="931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3" t="1468" r="5867" b="33334"/>
            <a:stretch/>
          </p:blipFill>
          <p:spPr bwMode="auto">
            <a:xfrm flipH="1">
              <a:off x="-9394" y="6385553"/>
              <a:ext cx="478073" cy="468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16" descr="Resultado de imagem para euterpe edulis">
              <a:extLst>
                <a:ext uri="{FF2B5EF4-FFF2-40B4-BE49-F238E27FC236}">
                  <a16:creationId xmlns:a16="http://schemas.microsoft.com/office/drawing/2014/main" id="{98F0F833-4B08-4CC6-B697-E10DCE41E8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473" b="66176" l="16676" r="931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3" t="1468" r="5867" b="33334"/>
            <a:stretch/>
          </p:blipFill>
          <p:spPr bwMode="auto">
            <a:xfrm flipH="1">
              <a:off x="2509158" y="6402603"/>
              <a:ext cx="478073" cy="468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16" descr="Resultado de imagem para euterpe edulis">
              <a:extLst>
                <a:ext uri="{FF2B5EF4-FFF2-40B4-BE49-F238E27FC236}">
                  <a16:creationId xmlns:a16="http://schemas.microsoft.com/office/drawing/2014/main" id="{B3B4AF06-CA20-496C-83CA-FE92D3C1AB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473" b="66176" l="16676" r="931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3" t="1468" r="5867" b="33334"/>
            <a:stretch/>
          </p:blipFill>
          <p:spPr bwMode="auto">
            <a:xfrm flipH="1">
              <a:off x="1966221" y="6168519"/>
              <a:ext cx="478073" cy="468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8" descr="Resultado de imagem para euterpe edulis">
              <a:extLst>
                <a:ext uri="{FF2B5EF4-FFF2-40B4-BE49-F238E27FC236}">
                  <a16:creationId xmlns:a16="http://schemas.microsoft.com/office/drawing/2014/main" id="{1099FE96-5363-486C-88AF-4F3AE9AED9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06" b="95090" l="391" r="100000"/>
                      </a14:imgEffect>
                      <a14:imgEffect>
                        <a14:artisticPaintStrokes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394" y="5688759"/>
              <a:ext cx="883235" cy="114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18" descr="Resultado de imagem para euterpe edulis">
              <a:extLst>
                <a:ext uri="{FF2B5EF4-FFF2-40B4-BE49-F238E27FC236}">
                  <a16:creationId xmlns:a16="http://schemas.microsoft.com/office/drawing/2014/main" id="{B5C22F8A-A1F9-4031-B8F1-5B54696862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06" b="95090" l="391" r="100000"/>
                      </a14:imgEffect>
                      <a14:imgEffect>
                        <a14:artisticPaintStrokes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6331" y="5773718"/>
              <a:ext cx="927119" cy="1204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16" descr="Resultado de imagem para euterpe edulis">
              <a:extLst>
                <a:ext uri="{FF2B5EF4-FFF2-40B4-BE49-F238E27FC236}">
                  <a16:creationId xmlns:a16="http://schemas.microsoft.com/office/drawing/2014/main" id="{8AAD74B3-4D93-4858-AB9E-273A290561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473" b="66176" l="16676" r="931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3" t="1468" r="5867" b="33334"/>
            <a:stretch/>
          </p:blipFill>
          <p:spPr bwMode="auto">
            <a:xfrm flipH="1">
              <a:off x="4417010" y="6581648"/>
              <a:ext cx="295240" cy="289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20" descr="Imagem relacionada">
              <a:extLst>
                <a:ext uri="{FF2B5EF4-FFF2-40B4-BE49-F238E27FC236}">
                  <a16:creationId xmlns:a16="http://schemas.microsoft.com/office/drawing/2014/main" id="{A843D919-1DAF-40BE-BE15-8A1F16915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52" y="3722190"/>
              <a:ext cx="2797153" cy="3169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16" descr="Resultado de imagem para euterpe edulis">
              <a:extLst>
                <a:ext uri="{FF2B5EF4-FFF2-40B4-BE49-F238E27FC236}">
                  <a16:creationId xmlns:a16="http://schemas.microsoft.com/office/drawing/2014/main" id="{F8C8ABF6-DCA2-4006-BCD8-2D52BE8774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473" b="66176" l="16676" r="931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3" t="1468" r="5867" b="33334"/>
            <a:stretch/>
          </p:blipFill>
          <p:spPr bwMode="auto">
            <a:xfrm flipH="1">
              <a:off x="4809989" y="6388957"/>
              <a:ext cx="495478" cy="485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8" descr="Resultado de imagem para euterpe edulis">
            <a:extLst>
              <a:ext uri="{FF2B5EF4-FFF2-40B4-BE49-F238E27FC236}">
                <a16:creationId xmlns:a16="http://schemas.microsoft.com/office/drawing/2014/main" id="{FD80C17D-0AC6-46AF-9FDC-685138B33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6" b="95090" l="391" r="100000"/>
                    </a14:imgEffect>
                    <a14:imgEffect>
                      <a14:artisticPaintStrokes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510" y="3463031"/>
            <a:ext cx="1018893" cy="128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Resultado de imagem para vector herbs">
            <a:extLst>
              <a:ext uri="{FF2B5EF4-FFF2-40B4-BE49-F238E27FC236}">
                <a16:creationId xmlns:a16="http://schemas.microsoft.com/office/drawing/2014/main" id="{ECEC4B6A-E2DC-489C-A64E-1C1EC9E47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9297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58" y="4140528"/>
            <a:ext cx="414649" cy="38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2" descr="Imagem relacionada">
            <a:extLst>
              <a:ext uri="{FF2B5EF4-FFF2-40B4-BE49-F238E27FC236}">
                <a16:creationId xmlns:a16="http://schemas.microsoft.com/office/drawing/2014/main" id="{A0231D94-BDCA-45BE-9613-9E30C47F1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756" y="3895651"/>
            <a:ext cx="755079" cy="82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2" descr="Imagem relacionada">
            <a:extLst>
              <a:ext uri="{FF2B5EF4-FFF2-40B4-BE49-F238E27FC236}">
                <a16:creationId xmlns:a16="http://schemas.microsoft.com/office/drawing/2014/main" id="{4F402941-C017-48C2-A831-65B86608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312" y="3897656"/>
            <a:ext cx="755079" cy="82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91CD11A-7E2E-45DC-854E-1C4442CD68A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4979" b="61826" l="0" r="100000">
                        <a14:backgroundMark x1="20000" y1="33610" x2="20000" y2="33610"/>
                        <a14:backgroundMark x1="17818" y1="25726" x2="17818" y2="25726"/>
                        <a14:backgroundMark x1="22182" y1="22822" x2="22182" y2="22822"/>
                        <a14:backgroundMark x1="29455" y1="24066" x2="29455" y2="24066"/>
                        <a14:backgroundMark x1="14909" y1="44813" x2="14909" y2="44813"/>
                        <a14:backgroundMark x1="12364" y1="41494" x2="12364" y2="41494"/>
                        <a14:backgroundMark x1="68727" y1="45643" x2="68727" y2="45643"/>
                        <a14:backgroundMark x1="20000" y1="51452" x2="20000" y2="51452"/>
                        <a14:backgroundMark x1="38545" y1="56017" x2="38545" y2="56017"/>
                        <a14:backgroundMark x1="38182" y1="12863" x2="38182" y2="12863"/>
                        <a14:backgroundMark x1="82182" y1="50207" x2="82182" y2="50207"/>
                        <a14:backgroundMark x1="51273" y1="47718" x2="51273" y2="47718"/>
                        <a14:backgroundMark x1="46909" y1="12863" x2="46909" y2="12863"/>
                        <a14:backgroundMark x1="41818" y1="51037" x2="41818" y2="51037"/>
                        <a14:backgroundMark x1="26909" y1="22407" x2="26909" y2="22407"/>
                        <a14:backgroundMark x1="44364" y1="48133" x2="44364" y2="48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32" t="5838" r="1" b="38217"/>
          <a:stretch/>
        </p:blipFill>
        <p:spPr>
          <a:xfrm>
            <a:off x="2093428" y="4352867"/>
            <a:ext cx="590377" cy="376559"/>
          </a:xfrm>
          <a:prstGeom prst="rect">
            <a:avLst/>
          </a:prstGeom>
        </p:spPr>
      </p:pic>
      <p:pic>
        <p:nvPicPr>
          <p:cNvPr id="9" name="Picture 8" descr="Resultado de imagem para tapirus terrestris">
            <a:extLst>
              <a:ext uri="{FF2B5EF4-FFF2-40B4-BE49-F238E27FC236}">
                <a16:creationId xmlns:a16="http://schemas.microsoft.com/office/drawing/2014/main" id="{F9190AFC-72EC-4103-B622-7E8D6EC79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87" t="9631" r="28631" b="24537"/>
          <a:stretch/>
        </p:blipFill>
        <p:spPr bwMode="auto">
          <a:xfrm flipH="1">
            <a:off x="3761529" y="4262118"/>
            <a:ext cx="759473" cy="46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tângulo 125">
            <a:extLst>
              <a:ext uri="{FF2B5EF4-FFF2-40B4-BE49-F238E27FC236}">
                <a16:creationId xmlns:a16="http://schemas.microsoft.com/office/drawing/2014/main" id="{46756632-6632-46EF-A551-9E279D665A9D}"/>
              </a:ext>
            </a:extLst>
          </p:cNvPr>
          <p:cNvSpPr/>
          <p:nvPr/>
        </p:nvSpPr>
        <p:spPr>
          <a:xfrm>
            <a:off x="0" y="6614986"/>
            <a:ext cx="12192000" cy="2430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Subtítulo 2">
            <a:extLst>
              <a:ext uri="{FF2B5EF4-FFF2-40B4-BE49-F238E27FC236}">
                <a16:creationId xmlns:a16="http://schemas.microsoft.com/office/drawing/2014/main" id="{4F727D70-E7E4-4BC0-B67C-B4E63CC2D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1642" y="4910943"/>
            <a:ext cx="3115112" cy="1441746"/>
          </a:xfrm>
        </p:spPr>
        <p:txBody>
          <a:bodyPr>
            <a:norm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Yuri Souza</a:t>
            </a:r>
          </a:p>
          <a:p>
            <a:endParaRPr lang="pt-BR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 3</a:t>
            </a:r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PCB-5443/2024</a:t>
            </a:r>
          </a:p>
        </p:txBody>
      </p:sp>
      <p:cxnSp>
        <p:nvCxnSpPr>
          <p:cNvPr id="131" name="Conector reto 130">
            <a:extLst>
              <a:ext uri="{FF2B5EF4-FFF2-40B4-BE49-F238E27FC236}">
                <a16:creationId xmlns:a16="http://schemas.microsoft.com/office/drawing/2014/main" id="{AA5B5754-2BEA-44F5-8B7E-3236F505E1B9}"/>
              </a:ext>
            </a:extLst>
          </p:cNvPr>
          <p:cNvCxnSpPr>
            <a:cxnSpLocks/>
          </p:cNvCxnSpPr>
          <p:nvPr/>
        </p:nvCxnSpPr>
        <p:spPr>
          <a:xfrm>
            <a:off x="1318663" y="4737440"/>
            <a:ext cx="9415247" cy="2889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2" name="Picture 14" descr="Imagem relacionada">
            <a:extLst>
              <a:ext uri="{FF2B5EF4-FFF2-40B4-BE49-F238E27FC236}">
                <a16:creationId xmlns:a16="http://schemas.microsoft.com/office/drawing/2014/main" id="{57F60D8D-F2C7-4D2A-86F1-6FC8CBB25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390" y="2553945"/>
            <a:ext cx="2213557" cy="213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0" descr="Imagem relacionada">
            <a:extLst>
              <a:ext uri="{FF2B5EF4-FFF2-40B4-BE49-F238E27FC236}">
                <a16:creationId xmlns:a16="http://schemas.microsoft.com/office/drawing/2014/main" id="{84B76526-9505-4D01-B589-7E0B3CD8A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184" y="2200179"/>
            <a:ext cx="2084625" cy="229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18" descr="Resultado de imagem para euterpe edulis">
            <a:extLst>
              <a:ext uri="{FF2B5EF4-FFF2-40B4-BE49-F238E27FC236}">
                <a16:creationId xmlns:a16="http://schemas.microsoft.com/office/drawing/2014/main" id="{A5F1C4E1-EA74-42E9-B20B-565314CF3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6" b="95090" l="391" r="100000"/>
                    </a14:imgEffect>
                    <a14:imgEffect>
                      <a14:artisticPaintStrokes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504" y="3678499"/>
            <a:ext cx="753308" cy="95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0" descr="Imagem relacionada">
            <a:extLst>
              <a:ext uri="{FF2B5EF4-FFF2-40B4-BE49-F238E27FC236}">
                <a16:creationId xmlns:a16="http://schemas.microsoft.com/office/drawing/2014/main" id="{6489F42D-F613-4D36-8C68-45A151CA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971" y="2226481"/>
            <a:ext cx="2084625" cy="229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6E95D9E-A438-4490-968B-2987BA3CBBDE}"/>
              </a:ext>
            </a:extLst>
          </p:cNvPr>
          <p:cNvCxnSpPr>
            <a:cxnSpLocks/>
          </p:cNvCxnSpPr>
          <p:nvPr/>
        </p:nvCxnSpPr>
        <p:spPr>
          <a:xfrm>
            <a:off x="6090399" y="2699397"/>
            <a:ext cx="17599" cy="2006245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8" name="Picture 2" descr="Resultado de imagem para plantas vetor">
            <a:extLst>
              <a:ext uri="{FF2B5EF4-FFF2-40B4-BE49-F238E27FC236}">
                <a16:creationId xmlns:a16="http://schemas.microsoft.com/office/drawing/2014/main" id="{856A5AEB-A9BB-4045-B1F2-295AB52C8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9891" l="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70" r="28140" b="29010"/>
          <a:stretch/>
        </p:blipFill>
        <p:spPr bwMode="auto">
          <a:xfrm>
            <a:off x="6906815" y="3356357"/>
            <a:ext cx="1035938" cy="122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4" descr="Imagem relacionada">
            <a:extLst>
              <a:ext uri="{FF2B5EF4-FFF2-40B4-BE49-F238E27FC236}">
                <a16:creationId xmlns:a16="http://schemas.microsoft.com/office/drawing/2014/main" id="{FC8240DE-6A84-4A20-9E39-6D5F7F51B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515" y="2527511"/>
            <a:ext cx="2213557" cy="213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24" descr="Resultado de imagem para liana vector">
            <a:extLst>
              <a:ext uri="{FF2B5EF4-FFF2-40B4-BE49-F238E27FC236}">
                <a16:creationId xmlns:a16="http://schemas.microsoft.com/office/drawing/2014/main" id="{680C8F6B-1271-40D0-88E2-663C2F8EB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67" b="991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695256" y="3705997"/>
            <a:ext cx="341553" cy="8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4" descr="Resultado de imagem para liana vector">
            <a:extLst>
              <a:ext uri="{FF2B5EF4-FFF2-40B4-BE49-F238E27FC236}">
                <a16:creationId xmlns:a16="http://schemas.microsoft.com/office/drawing/2014/main" id="{7B415A48-3A20-4429-AB6E-67B7CE78B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67" b="991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8723330" y="3601755"/>
            <a:ext cx="341553" cy="8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4" descr="Resultado de imagem para liana vector">
            <a:extLst>
              <a:ext uri="{FF2B5EF4-FFF2-40B4-BE49-F238E27FC236}">
                <a16:creationId xmlns:a16="http://schemas.microsoft.com/office/drawing/2014/main" id="{86289255-C570-4E3B-8267-685F546F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67" b="991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2975077" y="3369450"/>
            <a:ext cx="341553" cy="8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4" descr="Resultado de imagem para liana vector">
            <a:extLst>
              <a:ext uri="{FF2B5EF4-FFF2-40B4-BE49-F238E27FC236}">
                <a16:creationId xmlns:a16="http://schemas.microsoft.com/office/drawing/2014/main" id="{DF1FA61C-2AA0-4290-ADE5-95F941448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67" b="991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2514394" y="3543531"/>
            <a:ext cx="341553" cy="8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24" descr="Resultado de imagem para liana vector">
            <a:extLst>
              <a:ext uri="{FF2B5EF4-FFF2-40B4-BE49-F238E27FC236}">
                <a16:creationId xmlns:a16="http://schemas.microsoft.com/office/drawing/2014/main" id="{F118BED0-F706-437B-8987-050347E79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67" b="991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5102247" y="3426753"/>
            <a:ext cx="341553" cy="8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4" descr="Resultado de imagem para liana vector">
            <a:extLst>
              <a:ext uri="{FF2B5EF4-FFF2-40B4-BE49-F238E27FC236}">
                <a16:creationId xmlns:a16="http://schemas.microsoft.com/office/drawing/2014/main" id="{DA269C47-A423-4226-A00E-F1E39A71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67" b="991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2053191" y="3223563"/>
            <a:ext cx="341553" cy="8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4" descr="Resultado de imagem para liana vector">
            <a:extLst>
              <a:ext uri="{FF2B5EF4-FFF2-40B4-BE49-F238E27FC236}">
                <a16:creationId xmlns:a16="http://schemas.microsoft.com/office/drawing/2014/main" id="{540206AE-2C18-4233-B9B0-EB68DF180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67" b="991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968799" y="3486199"/>
            <a:ext cx="341553" cy="8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4" descr="Resultado de imagem para liana vector">
            <a:extLst>
              <a:ext uri="{FF2B5EF4-FFF2-40B4-BE49-F238E27FC236}">
                <a16:creationId xmlns:a16="http://schemas.microsoft.com/office/drawing/2014/main" id="{BAC30B37-AFA4-4646-BF1C-554785F52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67" b="991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121391" y="3518462"/>
            <a:ext cx="341553" cy="8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12" descr="Resultado de imagem para vector herbs">
            <a:extLst>
              <a:ext uri="{FF2B5EF4-FFF2-40B4-BE49-F238E27FC236}">
                <a16:creationId xmlns:a16="http://schemas.microsoft.com/office/drawing/2014/main" id="{6BC69ACF-285C-4A24-A266-BACBE0B4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9297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451" y="4293369"/>
            <a:ext cx="414649" cy="38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4" descr="Imagem relacionada">
            <a:extLst>
              <a:ext uri="{FF2B5EF4-FFF2-40B4-BE49-F238E27FC236}">
                <a16:creationId xmlns:a16="http://schemas.microsoft.com/office/drawing/2014/main" id="{52D06404-F13C-4497-BA44-DD25BC5704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448"/>
          <a:stretch/>
        </p:blipFill>
        <p:spPr bwMode="auto">
          <a:xfrm flipH="1">
            <a:off x="8672428" y="4360083"/>
            <a:ext cx="916900" cy="34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FC5973-DDAB-32DF-3C8B-FD172E1B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1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6662908-0CFB-4DE9-BF39-D38AA0E0694B}"/>
              </a:ext>
            </a:extLst>
          </p:cNvPr>
          <p:cNvSpPr/>
          <p:nvPr/>
        </p:nvSpPr>
        <p:spPr>
          <a:xfrm>
            <a:off x="11871187" y="6535024"/>
            <a:ext cx="320813" cy="289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D964265-36F4-4E6C-BA8F-0957408A006A}"/>
              </a:ext>
            </a:extLst>
          </p:cNvPr>
          <p:cNvSpPr/>
          <p:nvPr/>
        </p:nvSpPr>
        <p:spPr>
          <a:xfrm>
            <a:off x="11738919" y="6535024"/>
            <a:ext cx="453081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2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E86E5B-FB92-C17B-15FD-76C994B57B7F}"/>
              </a:ext>
            </a:extLst>
          </p:cNvPr>
          <p:cNvGrpSpPr/>
          <p:nvPr/>
        </p:nvGrpSpPr>
        <p:grpSpPr>
          <a:xfrm>
            <a:off x="1897680" y="951593"/>
            <a:ext cx="8396639" cy="5837347"/>
            <a:chOff x="2428875" y="835144"/>
            <a:chExt cx="7334250" cy="5098774"/>
          </a:xfrm>
        </p:grpSpPr>
        <p:pic>
          <p:nvPicPr>
            <p:cNvPr id="15" name="Picture 10" descr="Imagem relacionada">
              <a:extLst>
                <a:ext uri="{FF2B5EF4-FFF2-40B4-BE49-F238E27FC236}">
                  <a16:creationId xmlns:a16="http://schemas.microsoft.com/office/drawing/2014/main" id="{AE33E117-0FD7-40D8-B49A-5CB6B95507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75" y="1338263"/>
              <a:ext cx="7334250" cy="41814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CC48F7FC-AC64-4A14-BD71-E13B631DB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FF339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0041" y="1398662"/>
              <a:ext cx="545068" cy="1708680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852B7CAE-8703-4AFC-B540-3531F505B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6065" y="1241222"/>
              <a:ext cx="2646726" cy="4389694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52172F2D-1F6B-4B97-A07A-F0467632A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561" y="4224596"/>
              <a:ext cx="919564" cy="1269399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9DB9DDB3-772F-4C8E-B66A-74A42E922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267" y="3757167"/>
              <a:ext cx="1302473" cy="1762570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2BFD4A03-783D-4FD0-A71A-00C33941A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8975" y="4907165"/>
              <a:ext cx="482368" cy="599702"/>
            </a:xfrm>
            <a:prstGeom prst="rect">
              <a:avLst/>
            </a:prstGeom>
          </p:spPr>
        </p:pic>
        <p:pic>
          <p:nvPicPr>
            <p:cNvPr id="1030" name="Picture 6" descr="Peristeria, Flor, Fotografia De Stock png transparente grátis">
              <a:extLst>
                <a:ext uri="{FF2B5EF4-FFF2-40B4-BE49-F238E27FC236}">
                  <a16:creationId xmlns:a16="http://schemas.microsoft.com/office/drawing/2014/main" id="{4994228C-C725-401F-A9FB-A6CF28A88E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333" b="90000" l="10000" r="90000">
                          <a14:foregroundMark x1="57778" y1="6333" x2="57778" y2="6333"/>
                        </a14:backgroundRemoval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73261" flipH="1">
              <a:off x="6465298" y="3858346"/>
              <a:ext cx="447861" cy="298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Peristeria, Flor, Fotografia De Stock png transparente grátis">
              <a:extLst>
                <a:ext uri="{FF2B5EF4-FFF2-40B4-BE49-F238E27FC236}">
                  <a16:creationId xmlns:a16="http://schemas.microsoft.com/office/drawing/2014/main" id="{30256A10-22CB-4658-9650-4898313D6D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333" b="90000" l="10000" r="90000">
                          <a14:foregroundMark x1="57778" y1="6333" x2="57778" y2="6333"/>
                        </a14:backgroundRemoval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77759">
              <a:off x="6313543" y="3515059"/>
              <a:ext cx="398495" cy="265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Free Clipart: Bromelia-07 | jpenrici">
              <a:extLst>
                <a:ext uri="{FF2B5EF4-FFF2-40B4-BE49-F238E27FC236}">
                  <a16:creationId xmlns:a16="http://schemas.microsoft.com/office/drawing/2014/main" id="{38FC2FBF-B38F-45FF-8492-DDE68E2C89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0334" y="2209965"/>
              <a:ext cx="919563" cy="919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03CE50EB-E105-4DD0-9856-3E63E01A7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45" y="1945466"/>
              <a:ext cx="2845293" cy="3548530"/>
            </a:xfrm>
            <a:prstGeom prst="rect">
              <a:avLst/>
            </a:prstGeom>
          </p:spPr>
        </p:pic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B4AD30DB-4CA0-4B2A-B6ED-32D024730A07}"/>
                </a:ext>
              </a:extLst>
            </p:cNvPr>
            <p:cNvGrpSpPr/>
            <p:nvPr/>
          </p:nvGrpSpPr>
          <p:grpSpPr>
            <a:xfrm>
              <a:off x="3626126" y="835144"/>
              <a:ext cx="4939748" cy="5098774"/>
              <a:chOff x="3626126" y="835144"/>
              <a:chExt cx="4939748" cy="5098774"/>
            </a:xfrm>
          </p:grpSpPr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F43FE29-1816-485D-9F21-5A438C74AF92}"/>
                  </a:ext>
                </a:extLst>
              </p:cNvPr>
              <p:cNvSpPr txBox="1"/>
              <p:nvPr/>
            </p:nvSpPr>
            <p:spPr>
              <a:xfrm>
                <a:off x="6216032" y="2960251"/>
                <a:ext cx="2026389" cy="33855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1003">
                <a:schemeClr val="dk2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Horizontally stratified</a:t>
                </a: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892A8D5C-7C5E-4B84-B16B-9C0DCE7BC11C}"/>
                  </a:ext>
                </a:extLst>
              </p:cNvPr>
              <p:cNvSpPr txBox="1"/>
              <p:nvPr/>
            </p:nvSpPr>
            <p:spPr>
              <a:xfrm rot="16200000">
                <a:off x="4939019" y="4182074"/>
                <a:ext cx="1789657" cy="33855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1003">
                <a:schemeClr val="dk2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Vertically stratified</a:t>
                </a:r>
              </a:p>
            </p:txBody>
          </p:sp>
          <p:sp>
            <p:nvSpPr>
              <p:cNvPr id="21" name="Sinal de Adição 20">
                <a:extLst>
                  <a:ext uri="{FF2B5EF4-FFF2-40B4-BE49-F238E27FC236}">
                    <a16:creationId xmlns:a16="http://schemas.microsoft.com/office/drawing/2014/main" id="{31F23A50-2EFF-4D71-B9E9-9D72E97E3F5C}"/>
                  </a:ext>
                </a:extLst>
              </p:cNvPr>
              <p:cNvSpPr/>
              <p:nvPr/>
            </p:nvSpPr>
            <p:spPr>
              <a:xfrm>
                <a:off x="3626126" y="835144"/>
                <a:ext cx="4939748" cy="5098774"/>
              </a:xfrm>
              <a:prstGeom prst="mathPlus">
                <a:avLst>
                  <a:gd name="adj1" fmla="val 985"/>
                </a:avLst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96B60E8-B20A-6156-08D3-B0FF459D2C25}"/>
              </a:ext>
            </a:extLst>
          </p:cNvPr>
          <p:cNvSpPr txBox="1"/>
          <p:nvPr/>
        </p:nvSpPr>
        <p:spPr>
          <a:xfrm>
            <a:off x="578490" y="743810"/>
            <a:ext cx="10920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Medium and large terrestrial mammals shape tropical forests through herbivory and frugivory</a:t>
            </a:r>
          </a:p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Antagonistic</a:t>
            </a:r>
            <a:r>
              <a:rPr lang="en-US" sz="2000" b="1" dirty="0"/>
              <a:t> vs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Mutualistic</a:t>
            </a:r>
            <a:endParaRPr lang="en-US" sz="2000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D4E491-8E2B-0638-4C30-F2A27E0BD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85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9B37177-D35D-489B-9BC9-26872DCF91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t="11111" r="7451" b="10196"/>
          <a:stretch/>
        </p:blipFill>
        <p:spPr>
          <a:xfrm>
            <a:off x="5041798" y="576540"/>
            <a:ext cx="5046162" cy="352411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A35E8DA-204A-4FD8-9FA8-A5AD7AA6C3CC}"/>
              </a:ext>
            </a:extLst>
          </p:cNvPr>
          <p:cNvSpPr txBox="1"/>
          <p:nvPr/>
        </p:nvSpPr>
        <p:spPr>
          <a:xfrm>
            <a:off x="4762675" y="169325"/>
            <a:ext cx="2639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Exclusion Plots</a:t>
            </a:r>
          </a:p>
        </p:txBody>
      </p:sp>
      <p:pic>
        <p:nvPicPr>
          <p:cNvPr id="2" name="Imagem 15">
            <a:extLst>
              <a:ext uri="{FF2B5EF4-FFF2-40B4-BE49-F238E27FC236}">
                <a16:creationId xmlns:a16="http://schemas.microsoft.com/office/drawing/2014/main" id="{1CEB6BC5-E9A3-07D2-2DCF-91BA29508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3" y="3600835"/>
            <a:ext cx="4546792" cy="30226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17">
            <a:extLst>
              <a:ext uri="{FF2B5EF4-FFF2-40B4-BE49-F238E27FC236}">
                <a16:creationId xmlns:a16="http://schemas.microsoft.com/office/drawing/2014/main" id="{C97FD0C2-64E5-AC5E-2A35-BB1E628D6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3" y="374351"/>
            <a:ext cx="4546792" cy="299327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603FD92-61D9-816E-E97B-885E4275A760}"/>
              </a:ext>
            </a:extLst>
          </p:cNvPr>
          <p:cNvGrpSpPr/>
          <p:nvPr/>
        </p:nvGrpSpPr>
        <p:grpSpPr>
          <a:xfrm>
            <a:off x="9986051" y="2161710"/>
            <a:ext cx="2217874" cy="1956695"/>
            <a:chOff x="116597" y="3180102"/>
            <a:chExt cx="2217874" cy="1956695"/>
          </a:xfrm>
        </p:grpSpPr>
        <p:pic>
          <p:nvPicPr>
            <p:cNvPr id="4" name="Imagem 10" descr="Desenho de uma planta&#10;&#10;Descrição gerada automaticamente">
              <a:extLst>
                <a:ext uri="{FF2B5EF4-FFF2-40B4-BE49-F238E27FC236}">
                  <a16:creationId xmlns:a16="http://schemas.microsoft.com/office/drawing/2014/main" id="{291B85D6-98A0-A232-2BFD-43A299A52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734" y="4563985"/>
              <a:ext cx="485716" cy="506903"/>
            </a:xfrm>
            <a:prstGeom prst="rect">
              <a:avLst/>
            </a:prstGeom>
          </p:spPr>
        </p:pic>
        <p:pic>
          <p:nvPicPr>
            <p:cNvPr id="5" name="Imagem 14" descr="Desenho de uma árvore&#10;&#10;Descrição gerada automaticamente">
              <a:extLst>
                <a:ext uri="{FF2B5EF4-FFF2-40B4-BE49-F238E27FC236}">
                  <a16:creationId xmlns:a16="http://schemas.microsoft.com/office/drawing/2014/main" id="{04D6A15B-4CD8-2AAC-A616-9CEABA78F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143" y="3269609"/>
              <a:ext cx="1382328" cy="180127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52140AA-AE61-9C5F-560F-A40CFBCA279F}"/>
                </a:ext>
              </a:extLst>
            </p:cNvPr>
            <p:cNvCxnSpPr/>
            <p:nvPr/>
          </p:nvCxnSpPr>
          <p:spPr>
            <a:xfrm flipV="1">
              <a:off x="845913" y="3291986"/>
              <a:ext cx="0" cy="17565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AE3687-ED51-C9B1-AC92-3EC24837D184}"/>
                </a:ext>
              </a:extLst>
            </p:cNvPr>
            <p:cNvSpPr txBox="1"/>
            <p:nvPr/>
          </p:nvSpPr>
          <p:spPr>
            <a:xfrm>
              <a:off x="116597" y="4767465"/>
              <a:ext cx="837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10cm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30BB5F-1EE5-9F61-C2CD-C52961641D34}"/>
                </a:ext>
              </a:extLst>
            </p:cNvPr>
            <p:cNvSpPr txBox="1"/>
            <p:nvPr/>
          </p:nvSpPr>
          <p:spPr>
            <a:xfrm>
              <a:off x="300211" y="3180102"/>
              <a:ext cx="837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</a:t>
              </a: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DCF0B8-5EE1-D559-753D-847F7C69B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55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9B37177-D35D-489B-9BC9-26872DCF91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t="11111" r="7451" b="10196"/>
          <a:stretch/>
        </p:blipFill>
        <p:spPr>
          <a:xfrm>
            <a:off x="5041798" y="576540"/>
            <a:ext cx="5046162" cy="352411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A35E8DA-204A-4FD8-9FA8-A5AD7AA6C3CC}"/>
              </a:ext>
            </a:extLst>
          </p:cNvPr>
          <p:cNvSpPr txBox="1"/>
          <p:nvPr/>
        </p:nvSpPr>
        <p:spPr>
          <a:xfrm>
            <a:off x="4762675" y="169325"/>
            <a:ext cx="2639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Exclusion Plots</a:t>
            </a:r>
          </a:p>
        </p:txBody>
      </p:sp>
      <p:pic>
        <p:nvPicPr>
          <p:cNvPr id="2" name="Imagem 15">
            <a:extLst>
              <a:ext uri="{FF2B5EF4-FFF2-40B4-BE49-F238E27FC236}">
                <a16:creationId xmlns:a16="http://schemas.microsoft.com/office/drawing/2014/main" id="{1CEB6BC5-E9A3-07D2-2DCF-91BA29508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3" y="3600835"/>
            <a:ext cx="4546792" cy="30226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17">
            <a:extLst>
              <a:ext uri="{FF2B5EF4-FFF2-40B4-BE49-F238E27FC236}">
                <a16:creationId xmlns:a16="http://schemas.microsoft.com/office/drawing/2014/main" id="{C97FD0C2-64E5-AC5E-2A35-BB1E628D6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3" y="374351"/>
            <a:ext cx="4546792" cy="299327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603FD92-61D9-816E-E97B-885E4275A760}"/>
              </a:ext>
            </a:extLst>
          </p:cNvPr>
          <p:cNvGrpSpPr/>
          <p:nvPr/>
        </p:nvGrpSpPr>
        <p:grpSpPr>
          <a:xfrm>
            <a:off x="9986051" y="2161710"/>
            <a:ext cx="2217874" cy="1956695"/>
            <a:chOff x="116597" y="3180102"/>
            <a:chExt cx="2217874" cy="1956695"/>
          </a:xfrm>
        </p:grpSpPr>
        <p:pic>
          <p:nvPicPr>
            <p:cNvPr id="4" name="Imagem 10" descr="Desenho de uma planta&#10;&#10;Descrição gerada automaticamente">
              <a:extLst>
                <a:ext uri="{FF2B5EF4-FFF2-40B4-BE49-F238E27FC236}">
                  <a16:creationId xmlns:a16="http://schemas.microsoft.com/office/drawing/2014/main" id="{291B85D6-98A0-A232-2BFD-43A299A52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734" y="4563985"/>
              <a:ext cx="485716" cy="506903"/>
            </a:xfrm>
            <a:prstGeom prst="rect">
              <a:avLst/>
            </a:prstGeom>
          </p:spPr>
        </p:pic>
        <p:pic>
          <p:nvPicPr>
            <p:cNvPr id="5" name="Imagem 14" descr="Desenho de uma árvore&#10;&#10;Descrição gerada automaticamente">
              <a:extLst>
                <a:ext uri="{FF2B5EF4-FFF2-40B4-BE49-F238E27FC236}">
                  <a16:creationId xmlns:a16="http://schemas.microsoft.com/office/drawing/2014/main" id="{04D6A15B-4CD8-2AAC-A616-9CEABA78F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143" y="3269609"/>
              <a:ext cx="1382328" cy="180127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52140AA-AE61-9C5F-560F-A40CFBCA279F}"/>
                </a:ext>
              </a:extLst>
            </p:cNvPr>
            <p:cNvCxnSpPr/>
            <p:nvPr/>
          </p:nvCxnSpPr>
          <p:spPr>
            <a:xfrm flipV="1">
              <a:off x="845913" y="3291986"/>
              <a:ext cx="0" cy="17565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AE3687-ED51-C9B1-AC92-3EC24837D184}"/>
                </a:ext>
              </a:extLst>
            </p:cNvPr>
            <p:cNvSpPr txBox="1"/>
            <p:nvPr/>
          </p:nvSpPr>
          <p:spPr>
            <a:xfrm>
              <a:off x="116597" y="4767465"/>
              <a:ext cx="837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10cm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30BB5F-1EE5-9F61-C2CD-C52961641D34}"/>
                </a:ext>
              </a:extLst>
            </p:cNvPr>
            <p:cNvSpPr txBox="1"/>
            <p:nvPr/>
          </p:nvSpPr>
          <p:spPr>
            <a:xfrm>
              <a:off x="300211" y="3180102"/>
              <a:ext cx="837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</a:t>
              </a: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DCF0B8-5EE1-D559-753D-847F7C69B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4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DF99F2-0C0B-90C4-94EF-A3EED0C2E88F}"/>
              </a:ext>
            </a:extLst>
          </p:cNvPr>
          <p:cNvSpPr txBox="1"/>
          <p:nvPr/>
        </p:nvSpPr>
        <p:spPr>
          <a:xfrm>
            <a:off x="5041798" y="4136152"/>
            <a:ext cx="68515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Response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Abundance;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Inverse Simpson Diversity Index;</a:t>
            </a:r>
          </a:p>
          <a:p>
            <a:r>
              <a:rPr lang="en-US" b="1" dirty="0"/>
              <a:t>Predictor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Treatment ( </a:t>
            </a:r>
            <a:r>
              <a:rPr lang="en-US" i="1" dirty="0"/>
              <a:t>Open</a:t>
            </a:r>
            <a:r>
              <a:rPr lang="en-US" dirty="0"/>
              <a:t> vs </a:t>
            </a:r>
            <a:r>
              <a:rPr lang="en-US" i="1" dirty="0"/>
              <a:t>Closed</a:t>
            </a:r>
            <a:r>
              <a:rPr lang="en-US" dirty="0"/>
              <a:t>);</a:t>
            </a:r>
          </a:p>
          <a:p>
            <a:r>
              <a:rPr lang="en-US" b="1" dirty="0"/>
              <a:t>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Synchrony analysis</a:t>
            </a:r>
            <a:r>
              <a:rPr lang="en-US" dirty="0"/>
              <a:t>: Quantify spatial and temporal patterns using Monte Carlo randomizations;</a:t>
            </a:r>
          </a:p>
        </p:txBody>
      </p:sp>
    </p:spTree>
    <p:extLst>
      <p:ext uri="{BB962C8B-B14F-4D97-AF65-F5344CB8AC3E}">
        <p14:creationId xmlns:p14="http://schemas.microsoft.com/office/powerpoint/2010/main" val="553430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A7EB56D-DE1F-53A3-D52F-33AD128CC4BD}"/>
              </a:ext>
            </a:extLst>
          </p:cNvPr>
          <p:cNvGrpSpPr/>
          <p:nvPr/>
        </p:nvGrpSpPr>
        <p:grpSpPr>
          <a:xfrm>
            <a:off x="597917" y="310739"/>
            <a:ext cx="4365566" cy="3118261"/>
            <a:chOff x="331217" y="469445"/>
            <a:chExt cx="4365566" cy="3118261"/>
          </a:xfrm>
        </p:grpSpPr>
        <p:pic>
          <p:nvPicPr>
            <p:cNvPr id="11" name="Picture 10" descr="A graph of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C75B9174-13BA-D759-3840-328C5BE46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217" y="469445"/>
              <a:ext cx="4365566" cy="311826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DD599F-6766-87F0-038E-D8BFEC82D008}"/>
                </a:ext>
              </a:extLst>
            </p:cNvPr>
            <p:cNvSpPr txBox="1"/>
            <p:nvPr/>
          </p:nvSpPr>
          <p:spPr>
            <a:xfrm>
              <a:off x="889678" y="2475267"/>
              <a:ext cx="122755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RMSE: 0.09967</a:t>
              </a:r>
            </a:p>
            <a:p>
              <a:r>
                <a:rPr lang="en-US" sz="1200" dirty="0"/>
                <a:t>AIC: -42.12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CE021B-F5F9-B741-246D-68D81953113C}"/>
                </a:ext>
              </a:extLst>
            </p:cNvPr>
            <p:cNvSpPr txBox="1"/>
            <p:nvPr/>
          </p:nvSpPr>
          <p:spPr>
            <a:xfrm>
              <a:off x="3093004" y="2475266"/>
              <a:ext cx="117215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RMSE: 0.09883</a:t>
              </a:r>
            </a:p>
            <a:p>
              <a:r>
                <a:rPr lang="en-US" sz="1200" dirty="0"/>
                <a:t>AIC: -42.29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D00FE7-9CFF-B3DA-237F-D5D27EE4F37A}"/>
              </a:ext>
            </a:extLst>
          </p:cNvPr>
          <p:cNvGrpSpPr/>
          <p:nvPr/>
        </p:nvGrpSpPr>
        <p:grpSpPr>
          <a:xfrm>
            <a:off x="597917" y="3495115"/>
            <a:ext cx="4365566" cy="3118261"/>
            <a:chOff x="331217" y="3653821"/>
            <a:chExt cx="4365566" cy="3118261"/>
          </a:xfrm>
        </p:grpSpPr>
        <p:pic>
          <p:nvPicPr>
            <p:cNvPr id="7" name="Picture 6" descr="A graph of a number of people&#10;&#10;Description automatically generated with medium confidence">
              <a:extLst>
                <a:ext uri="{FF2B5EF4-FFF2-40B4-BE49-F238E27FC236}">
                  <a16:creationId xmlns:a16="http://schemas.microsoft.com/office/drawing/2014/main" id="{0DD279BA-88BB-1B48-5A62-22FFEE522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217" y="3653821"/>
              <a:ext cx="4365566" cy="31182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9B45FF-A086-CB25-8823-8F0AF17505DC}"/>
                </a:ext>
              </a:extLst>
            </p:cNvPr>
            <p:cNvSpPr txBox="1"/>
            <p:nvPr/>
          </p:nvSpPr>
          <p:spPr>
            <a:xfrm>
              <a:off x="845186" y="5688357"/>
              <a:ext cx="112305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RMSE: 0.3082</a:t>
              </a:r>
            </a:p>
            <a:p>
              <a:r>
                <a:rPr lang="en-US" sz="1200" dirty="0"/>
                <a:t>AIC: -19.54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DA9958-D2F2-66B3-45E5-4554BF4205B4}"/>
                </a:ext>
              </a:extLst>
            </p:cNvPr>
            <p:cNvSpPr txBox="1"/>
            <p:nvPr/>
          </p:nvSpPr>
          <p:spPr>
            <a:xfrm>
              <a:off x="3037440" y="5688357"/>
              <a:ext cx="111078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RMSE: 0.2034</a:t>
              </a:r>
            </a:p>
            <a:p>
              <a:r>
                <a:rPr lang="en-US" sz="1200" dirty="0"/>
                <a:t>AIC: -27.85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5E5DD0-BDE4-33E2-AB52-7E6ED8414233}"/>
              </a:ext>
            </a:extLst>
          </p:cNvPr>
          <p:cNvGrpSpPr/>
          <p:nvPr/>
        </p:nvGrpSpPr>
        <p:grpSpPr>
          <a:xfrm>
            <a:off x="7031623" y="3428999"/>
            <a:ext cx="4365566" cy="3118261"/>
            <a:chOff x="6764923" y="3587705"/>
            <a:chExt cx="4365566" cy="3118261"/>
          </a:xfrm>
        </p:grpSpPr>
        <p:pic>
          <p:nvPicPr>
            <p:cNvPr id="5" name="Picture 4" descr="A graph of a line&#10;&#10;Description automatically generated with medium confidence">
              <a:extLst>
                <a:ext uri="{FF2B5EF4-FFF2-40B4-BE49-F238E27FC236}">
                  <a16:creationId xmlns:a16="http://schemas.microsoft.com/office/drawing/2014/main" id="{AC24F077-0DB9-FBEF-603F-7188B02D7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923" y="3587705"/>
              <a:ext cx="4365566" cy="311826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80376B-EA20-A604-7467-94BAA441DCD7}"/>
                </a:ext>
              </a:extLst>
            </p:cNvPr>
            <p:cNvSpPr txBox="1"/>
            <p:nvPr/>
          </p:nvSpPr>
          <p:spPr>
            <a:xfrm>
              <a:off x="7318268" y="5672597"/>
              <a:ext cx="117215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RMSE: 0.2205</a:t>
              </a:r>
            </a:p>
            <a:p>
              <a:r>
                <a:rPr lang="en-US" sz="1200" dirty="0"/>
                <a:t>AIC: -23.21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260EA4-53B9-D47B-AE79-16FE901006B1}"/>
                </a:ext>
              </a:extLst>
            </p:cNvPr>
            <p:cNvSpPr txBox="1"/>
            <p:nvPr/>
          </p:nvSpPr>
          <p:spPr>
            <a:xfrm>
              <a:off x="9524489" y="5672598"/>
              <a:ext cx="110464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RMSE: 0.2243</a:t>
              </a:r>
            </a:p>
            <a:p>
              <a:r>
                <a:rPr lang="en-US" sz="1200" dirty="0"/>
                <a:t>AIC: -22.9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B04DE5D-73F9-535F-6E06-482A40E555FD}"/>
              </a:ext>
            </a:extLst>
          </p:cNvPr>
          <p:cNvGrpSpPr/>
          <p:nvPr/>
        </p:nvGrpSpPr>
        <p:grpSpPr>
          <a:xfrm>
            <a:off x="7031623" y="310738"/>
            <a:ext cx="4365566" cy="3118261"/>
            <a:chOff x="6764923" y="469444"/>
            <a:chExt cx="4365566" cy="3118261"/>
          </a:xfrm>
        </p:grpSpPr>
        <p:pic>
          <p:nvPicPr>
            <p:cNvPr id="9" name="Picture 8" descr="A graph of a car&#10;&#10;Description automatically generated">
              <a:extLst>
                <a:ext uri="{FF2B5EF4-FFF2-40B4-BE49-F238E27FC236}">
                  <a16:creationId xmlns:a16="http://schemas.microsoft.com/office/drawing/2014/main" id="{16D692D4-DCC3-DBD7-8BED-875140DD7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923" y="469444"/>
              <a:ext cx="4365566" cy="311826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7D800F-8AE4-C267-9F0F-81F8804A60AA}"/>
                </a:ext>
              </a:extLst>
            </p:cNvPr>
            <p:cNvSpPr txBox="1"/>
            <p:nvPr/>
          </p:nvSpPr>
          <p:spPr>
            <a:xfrm>
              <a:off x="7318268" y="2484847"/>
              <a:ext cx="15605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RMSE: 0.1867</a:t>
              </a:r>
            </a:p>
            <a:p>
              <a:r>
                <a:rPr lang="en-US" sz="1200" dirty="0"/>
                <a:t>AIC: -29.57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175B1C-1180-9B38-108C-1F58CB62334C}"/>
                </a:ext>
              </a:extLst>
            </p:cNvPr>
            <p:cNvSpPr txBox="1"/>
            <p:nvPr/>
          </p:nvSpPr>
          <p:spPr>
            <a:xfrm>
              <a:off x="9524489" y="2484847"/>
              <a:ext cx="12536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RMSE: 0.08373</a:t>
              </a:r>
            </a:p>
            <a:p>
              <a:r>
                <a:rPr lang="en-US" sz="1200" dirty="0"/>
                <a:t>AIC: -45.6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202C7-F107-6C75-4044-27FFA9B4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14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C696909-D1D0-3119-2F04-606F88776C38}"/>
              </a:ext>
            </a:extLst>
          </p:cNvPr>
          <p:cNvGrpSpPr/>
          <p:nvPr/>
        </p:nvGrpSpPr>
        <p:grpSpPr>
          <a:xfrm>
            <a:off x="6446111" y="452946"/>
            <a:ext cx="5650060" cy="3063240"/>
            <a:chOff x="6446111" y="452946"/>
            <a:chExt cx="5650060" cy="306324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B62D032-4805-24CB-CAE5-4A174F689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13" r="5249"/>
            <a:stretch/>
          </p:blipFill>
          <p:spPr>
            <a:xfrm>
              <a:off x="6446111" y="452946"/>
              <a:ext cx="5650060" cy="306324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9EB06-24E0-BB4A-6C34-B66DED672166}"/>
                </a:ext>
              </a:extLst>
            </p:cNvPr>
            <p:cNvSpPr txBox="1"/>
            <p:nvPr/>
          </p:nvSpPr>
          <p:spPr>
            <a:xfrm>
              <a:off x="6989944" y="2336607"/>
              <a:ext cx="1251930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50" b="1" dirty="0"/>
                <a:t>RMSE: </a:t>
              </a:r>
              <a:r>
                <a:rPr lang="en-US" sz="1050" dirty="0"/>
                <a:t>0.01168</a:t>
              </a:r>
            </a:p>
            <a:p>
              <a:r>
                <a:rPr lang="en-US" sz="1050" b="1" dirty="0"/>
                <a:t>AIC: </a:t>
              </a:r>
              <a:r>
                <a:rPr lang="en-US" sz="1050" dirty="0"/>
                <a:t>-31.6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5842F84-CE72-3EB1-81AB-52B349C552A0}"/>
                </a:ext>
              </a:extLst>
            </p:cNvPr>
            <p:cNvSpPr txBox="1"/>
            <p:nvPr/>
          </p:nvSpPr>
          <p:spPr>
            <a:xfrm>
              <a:off x="10033853" y="2332599"/>
              <a:ext cx="1282615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50" b="1" dirty="0"/>
                <a:t>RMSE: </a:t>
              </a:r>
              <a:r>
                <a:rPr lang="en-US" sz="1050" dirty="0"/>
                <a:t>0.02259</a:t>
              </a:r>
            </a:p>
            <a:p>
              <a:r>
                <a:rPr lang="en-US" sz="1050" b="1" dirty="0"/>
                <a:t>AIC: </a:t>
              </a:r>
              <a:r>
                <a:rPr lang="en-US" sz="1050" dirty="0"/>
                <a:t>-26.32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7A46E41-0B1E-8EB9-1623-1A519741FF26}"/>
                </a:ext>
              </a:extLst>
            </p:cNvPr>
            <p:cNvGrpSpPr/>
            <p:nvPr/>
          </p:nvGrpSpPr>
          <p:grpSpPr>
            <a:xfrm>
              <a:off x="7118818" y="903703"/>
              <a:ext cx="1638556" cy="491073"/>
              <a:chOff x="572310" y="4421611"/>
              <a:chExt cx="2047555" cy="613649"/>
            </a:xfrm>
          </p:grpSpPr>
          <p:pic>
            <p:nvPicPr>
              <p:cNvPr id="47" name="Picture 4" descr="Imagem relacionada">
                <a:extLst>
                  <a:ext uri="{FF2B5EF4-FFF2-40B4-BE49-F238E27FC236}">
                    <a16:creationId xmlns:a16="http://schemas.microsoft.com/office/drawing/2014/main" id="{481CD741-7A94-3403-378A-AE22F9C189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aintStrokes/>
                        </a14:imgEffect>
                        <a14:imgEffect>
                          <a14:sharpenSoften amount="5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310" y="4661404"/>
                <a:ext cx="420492" cy="373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10" descr="Árvore Isolada Palma Da Mão - Imagens grátis no Pixabay">
                <a:extLst>
                  <a:ext uri="{FF2B5EF4-FFF2-40B4-BE49-F238E27FC236}">
                    <a16:creationId xmlns:a16="http://schemas.microsoft.com/office/drawing/2014/main" id="{77D489A4-643B-9F72-797F-133328DFBF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aintStrokes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6477" y="4421611"/>
                <a:ext cx="401870" cy="6136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Imagem 9">
                <a:extLst>
                  <a:ext uri="{FF2B5EF4-FFF2-40B4-BE49-F238E27FC236}">
                    <a16:creationId xmlns:a16="http://schemas.microsoft.com/office/drawing/2014/main" id="{102BD280-39BD-6513-213F-481724160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PaintStrokes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1209" y="4630746"/>
                <a:ext cx="308656" cy="383485"/>
              </a:xfrm>
              <a:prstGeom prst="rect">
                <a:avLst/>
              </a:prstGeom>
            </p:spPr>
          </p:pic>
          <p:pic>
            <p:nvPicPr>
              <p:cNvPr id="50" name="Picture 12" descr="Imagem relacionada">
                <a:extLst>
                  <a:ext uri="{FF2B5EF4-FFF2-40B4-BE49-F238E27FC236}">
                    <a16:creationId xmlns:a16="http://schemas.microsoft.com/office/drawing/2014/main" id="{F790DB06-842C-33D7-2273-A70771B37B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2500" b="72500" l="12058" r="83441">
                            <a14:foregroundMark x1="31511" y1="45357" x2="31511" y2="45357"/>
                            <a14:foregroundMark x1="68006" y1="48929" x2="68006" y2="48929"/>
                            <a14:foregroundMark x1="76206" y1="43571" x2="76206" y2="43571"/>
                            <a14:foregroundMark x1="71222" y1="51429" x2="71222" y2="51429"/>
                            <a14:foregroundMark x1="12862" y1="66429" x2="12862" y2="66429"/>
                            <a14:foregroundMark x1="34405" y1="42857" x2="34405" y2="42857"/>
                            <a14:foregroundMark x1="50965" y1="49643" x2="50965" y2="49643"/>
                            <a14:foregroundMark x1="60932" y1="55000" x2="60932" y2="55000"/>
                            <a14:foregroundMark x1="67203" y1="44643" x2="67203" y2="44643"/>
                            <a14:foregroundMark x1="63344" y1="62857" x2="63344" y2="62857"/>
                            <a14:foregroundMark x1="50161" y1="71786" x2="50161" y2="71786"/>
                            <a14:foregroundMark x1="12058" y1="46429" x2="12058" y2="46429"/>
                            <a14:foregroundMark x1="12058" y1="58571" x2="12058" y2="58571"/>
                            <a14:foregroundMark x1="63826" y1="49643" x2="63826" y2="49643"/>
                            <a14:foregroundMark x1="70900" y1="39286" x2="70900" y2="39286"/>
                            <a14:foregroundMark x1="80547" y1="46786" x2="80547" y2="46786"/>
                            <a14:foregroundMark x1="76849" y1="37857" x2="76849" y2="37857"/>
                            <a14:foregroundMark x1="73473" y1="40714" x2="73473" y2="40714"/>
                            <a14:foregroundMark x1="71222" y1="41429" x2="71222" y2="41429"/>
                            <a14:foregroundMark x1="45981" y1="49643" x2="45981" y2="49643"/>
                          </a14:backgroundRemoval>
                        </a14:imgEffect>
                        <a14:imgEffect>
                          <a14:artisticPaintStrokes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60" t="5142" r="7912" b="19667"/>
              <a:stretch/>
            </p:blipFill>
            <p:spPr bwMode="auto">
              <a:xfrm rot="2348540">
                <a:off x="1374530" y="4720059"/>
                <a:ext cx="657279" cy="2962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0" descr="Resultado de imagem para heliconia">
                <a:extLst>
                  <a:ext uri="{FF2B5EF4-FFF2-40B4-BE49-F238E27FC236}">
                    <a16:creationId xmlns:a16="http://schemas.microsoft.com/office/drawing/2014/main" id="{628AC753-3F00-0599-9671-781AA453CB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900" b="95900" l="16500" r="80500">
                            <a14:foregroundMark x1="31800" y1="6400" x2="31800" y2="6400"/>
                            <a14:foregroundMark x1="44700" y1="4600" x2="44700" y2="4600"/>
                            <a14:foregroundMark x1="78700" y1="13700" x2="78700" y2="13700"/>
                            <a14:foregroundMark x1="26600" y1="3200" x2="26600" y2="3200"/>
                            <a14:foregroundMark x1="44700" y1="1900" x2="44700" y2="1900"/>
                            <a14:foregroundMark x1="80600" y1="55500" x2="80600" y2="55500"/>
                            <a14:foregroundMark x1="16500" y1="43200" x2="16500" y2="43200"/>
                            <a14:foregroundMark x1="77300" y1="71800" x2="77300" y2="71800"/>
                            <a14:foregroundMark x1="69100" y1="80500" x2="69100" y2="80500"/>
                            <a14:foregroundMark x1="52900" y1="81400" x2="52900" y2="81400"/>
                            <a14:foregroundMark x1="52400" y1="90500" x2="52400" y2="90500"/>
                            <a14:foregroundMark x1="52400" y1="95900" x2="52400" y2="95900"/>
                            <a14:foregroundMark x1="65100" y1="29900" x2="65100" y2="29900"/>
                          </a14:backgroundRemoval>
                        </a14:imgEffect>
                        <a14:imgEffect>
                          <a14:artisticPaintStrokes/>
                        </a14:imgEffect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60" r="13948" b="14384"/>
              <a:stretch/>
            </p:blipFill>
            <p:spPr bwMode="auto">
              <a:xfrm>
                <a:off x="1032909" y="4698257"/>
                <a:ext cx="292755" cy="3370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0AC0006-DA5C-959E-8D30-E299A8D5FE2D}"/>
                </a:ext>
              </a:extLst>
            </p:cNvPr>
            <p:cNvGrpSpPr/>
            <p:nvPr/>
          </p:nvGrpSpPr>
          <p:grpSpPr>
            <a:xfrm>
              <a:off x="10266032" y="878081"/>
              <a:ext cx="1638556" cy="491073"/>
              <a:chOff x="572310" y="4421611"/>
              <a:chExt cx="2047555" cy="613649"/>
            </a:xfrm>
          </p:grpSpPr>
          <p:pic>
            <p:nvPicPr>
              <p:cNvPr id="54" name="Picture 4" descr="Imagem relacionada">
                <a:extLst>
                  <a:ext uri="{FF2B5EF4-FFF2-40B4-BE49-F238E27FC236}">
                    <a16:creationId xmlns:a16="http://schemas.microsoft.com/office/drawing/2014/main" id="{AB0F1237-6D62-528D-FE13-3F3452DD72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aintStrokes/>
                        </a14:imgEffect>
                        <a14:imgEffect>
                          <a14:sharpenSoften amount="5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310" y="4661404"/>
                <a:ext cx="420492" cy="373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0" descr="Árvore Isolada Palma Da Mão - Imagens grátis no Pixabay">
                <a:extLst>
                  <a:ext uri="{FF2B5EF4-FFF2-40B4-BE49-F238E27FC236}">
                    <a16:creationId xmlns:a16="http://schemas.microsoft.com/office/drawing/2014/main" id="{2F741ABD-A606-26B8-20B0-89C7D83DA2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aintStrokes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6477" y="4421611"/>
                <a:ext cx="401870" cy="6136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Imagem 9">
                <a:extLst>
                  <a:ext uri="{FF2B5EF4-FFF2-40B4-BE49-F238E27FC236}">
                    <a16:creationId xmlns:a16="http://schemas.microsoft.com/office/drawing/2014/main" id="{94E6857B-9B60-F249-324B-0228DBC92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PaintStrokes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1209" y="4630746"/>
                <a:ext cx="308656" cy="383485"/>
              </a:xfrm>
              <a:prstGeom prst="rect">
                <a:avLst/>
              </a:prstGeom>
            </p:spPr>
          </p:pic>
          <p:pic>
            <p:nvPicPr>
              <p:cNvPr id="57" name="Picture 12" descr="Imagem relacionada">
                <a:extLst>
                  <a:ext uri="{FF2B5EF4-FFF2-40B4-BE49-F238E27FC236}">
                    <a16:creationId xmlns:a16="http://schemas.microsoft.com/office/drawing/2014/main" id="{5779936F-E4F0-DB0A-0C3D-FB189EC105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2500" b="72500" l="12058" r="83441">
                            <a14:foregroundMark x1="31511" y1="45357" x2="31511" y2="45357"/>
                            <a14:foregroundMark x1="68006" y1="48929" x2="68006" y2="48929"/>
                            <a14:foregroundMark x1="76206" y1="43571" x2="76206" y2="43571"/>
                            <a14:foregroundMark x1="71222" y1="51429" x2="71222" y2="51429"/>
                            <a14:foregroundMark x1="12862" y1="66429" x2="12862" y2="66429"/>
                            <a14:foregroundMark x1="34405" y1="42857" x2="34405" y2="42857"/>
                            <a14:foregroundMark x1="50965" y1="49643" x2="50965" y2="49643"/>
                            <a14:foregroundMark x1="60932" y1="55000" x2="60932" y2="55000"/>
                            <a14:foregroundMark x1="67203" y1="44643" x2="67203" y2="44643"/>
                            <a14:foregroundMark x1="63344" y1="62857" x2="63344" y2="62857"/>
                            <a14:foregroundMark x1="50161" y1="71786" x2="50161" y2="71786"/>
                            <a14:foregroundMark x1="12058" y1="46429" x2="12058" y2="46429"/>
                            <a14:foregroundMark x1="12058" y1="58571" x2="12058" y2="58571"/>
                            <a14:foregroundMark x1="63826" y1="49643" x2="63826" y2="49643"/>
                            <a14:foregroundMark x1="70900" y1="39286" x2="70900" y2="39286"/>
                            <a14:foregroundMark x1="80547" y1="46786" x2="80547" y2="46786"/>
                            <a14:foregroundMark x1="76849" y1="37857" x2="76849" y2="37857"/>
                            <a14:foregroundMark x1="73473" y1="40714" x2="73473" y2="40714"/>
                            <a14:foregroundMark x1="71222" y1="41429" x2="71222" y2="41429"/>
                            <a14:foregroundMark x1="45981" y1="49643" x2="45981" y2="49643"/>
                          </a14:backgroundRemoval>
                        </a14:imgEffect>
                        <a14:imgEffect>
                          <a14:artisticPaintStrokes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60" t="5142" r="7912" b="19667"/>
              <a:stretch/>
            </p:blipFill>
            <p:spPr bwMode="auto">
              <a:xfrm rot="2348540">
                <a:off x="1374530" y="4720059"/>
                <a:ext cx="657279" cy="2962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20" descr="Resultado de imagem para heliconia">
                <a:extLst>
                  <a:ext uri="{FF2B5EF4-FFF2-40B4-BE49-F238E27FC236}">
                    <a16:creationId xmlns:a16="http://schemas.microsoft.com/office/drawing/2014/main" id="{4B045E70-300B-D982-AB8E-D2DDF03BC7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900" b="95900" l="16500" r="80500">
                            <a14:foregroundMark x1="31800" y1="6400" x2="31800" y2="6400"/>
                            <a14:foregroundMark x1="44700" y1="4600" x2="44700" y2="4600"/>
                            <a14:foregroundMark x1="78700" y1="13700" x2="78700" y2="13700"/>
                            <a14:foregroundMark x1="26600" y1="3200" x2="26600" y2="3200"/>
                            <a14:foregroundMark x1="44700" y1="1900" x2="44700" y2="1900"/>
                            <a14:foregroundMark x1="80600" y1="55500" x2="80600" y2="55500"/>
                            <a14:foregroundMark x1="16500" y1="43200" x2="16500" y2="43200"/>
                            <a14:foregroundMark x1="77300" y1="71800" x2="77300" y2="71800"/>
                            <a14:foregroundMark x1="69100" y1="80500" x2="69100" y2="80500"/>
                            <a14:foregroundMark x1="52900" y1="81400" x2="52900" y2="81400"/>
                            <a14:foregroundMark x1="52400" y1="90500" x2="52400" y2="90500"/>
                            <a14:foregroundMark x1="52400" y1="95900" x2="52400" y2="95900"/>
                            <a14:foregroundMark x1="65100" y1="29900" x2="65100" y2="29900"/>
                          </a14:backgroundRemoval>
                        </a14:imgEffect>
                        <a14:imgEffect>
                          <a14:artisticPaintStrokes/>
                        </a14:imgEffect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60" r="13948" b="14384"/>
              <a:stretch/>
            </p:blipFill>
            <p:spPr bwMode="auto">
              <a:xfrm>
                <a:off x="1032909" y="4698257"/>
                <a:ext cx="292755" cy="3370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9" name="Agrupar 7">
              <a:extLst>
                <a:ext uri="{FF2B5EF4-FFF2-40B4-BE49-F238E27FC236}">
                  <a16:creationId xmlns:a16="http://schemas.microsoft.com/office/drawing/2014/main" id="{1DFD1350-6626-3F6D-14E8-A47C3AB9833A}"/>
                </a:ext>
              </a:extLst>
            </p:cNvPr>
            <p:cNvGrpSpPr/>
            <p:nvPr/>
          </p:nvGrpSpPr>
          <p:grpSpPr>
            <a:xfrm>
              <a:off x="8123918" y="2427364"/>
              <a:ext cx="742739" cy="317668"/>
              <a:chOff x="1204428" y="1020029"/>
              <a:chExt cx="940901" cy="402421"/>
            </a:xfrm>
          </p:grpSpPr>
          <p:pic>
            <p:nvPicPr>
              <p:cNvPr id="60" name="Picture 2" descr="3 Tapirus terrestris. Credit: Aldo Fernando Sornoza. Location ...">
                <a:extLst>
                  <a:ext uri="{FF2B5EF4-FFF2-40B4-BE49-F238E27FC236}">
                    <a16:creationId xmlns:a16="http://schemas.microsoft.com/office/drawing/2014/main" id="{295067FA-FAF2-1444-626F-094781F9BF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7190" b="92810" l="8973" r="90449">
                            <a14:foregroundMark x1="9117" y1="32680" x2="9117" y2="32680"/>
                            <a14:foregroundMark x1="31983" y1="7843" x2="31983" y2="7843"/>
                            <a14:foregroundMark x1="70043" y1="8497" x2="70043" y2="8497"/>
                            <a14:foregroundMark x1="90593" y1="43355" x2="90593" y2="43355"/>
                            <a14:foregroundMark x1="49059" y1="91285" x2="49059" y2="91285"/>
                            <a14:foregroundMark x1="42836" y1="91721" x2="42836" y2="91721"/>
                            <a14:foregroundMark x1="43415" y1="91721" x2="43415" y2="91721"/>
                            <a14:foregroundMark x1="20839" y1="92810" x2="20839" y2="92810"/>
                            <a14:foregroundMark x1="42402" y1="89978" x2="42402" y2="89978"/>
                          </a14:backgroundRemoval>
                        </a14:imgEffect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2718" y="1020029"/>
                <a:ext cx="592611" cy="4024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12" descr="Imagem relacionada">
                <a:extLst>
                  <a:ext uri="{FF2B5EF4-FFF2-40B4-BE49-F238E27FC236}">
                    <a16:creationId xmlns:a16="http://schemas.microsoft.com/office/drawing/2014/main" id="{F5E74EC4-3DB8-50C1-1AFB-A81182175D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9626" b="99465" l="10000" r="90000">
                            <a14:foregroundMark x1="25556" y1="93048" x2="25556" y2="93048"/>
                            <a14:foregroundMark x1="31111" y1="96257" x2="31111" y2="96257"/>
                            <a14:foregroundMark x1="25556" y1="98396" x2="25556" y2="98396"/>
                            <a14:foregroundMark x1="46296" y1="99465" x2="46296" y2="99465"/>
                          </a14:backgroundRemoval>
                        </a14:imgEffect>
                        <a14:imgEffect>
                          <a14:artisticCutout/>
                        </a14:imgEffect>
                        <a14:imgEffect>
                          <a14:colorTemperature colorTemp="11200"/>
                        </a14:imgEffect>
                        <a14:imgEffect>
                          <a14:brightnessContrast bright="-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204428" y="1100613"/>
                <a:ext cx="415595" cy="283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2" name="Agrupar 7">
              <a:extLst>
                <a:ext uri="{FF2B5EF4-FFF2-40B4-BE49-F238E27FC236}">
                  <a16:creationId xmlns:a16="http://schemas.microsoft.com/office/drawing/2014/main" id="{9355F119-D3B9-DA09-33B6-90164008C46F}"/>
                </a:ext>
              </a:extLst>
            </p:cNvPr>
            <p:cNvGrpSpPr/>
            <p:nvPr/>
          </p:nvGrpSpPr>
          <p:grpSpPr>
            <a:xfrm>
              <a:off x="11181806" y="2444062"/>
              <a:ext cx="742739" cy="317668"/>
              <a:chOff x="1204428" y="1020029"/>
              <a:chExt cx="940901" cy="402421"/>
            </a:xfrm>
          </p:grpSpPr>
          <p:pic>
            <p:nvPicPr>
              <p:cNvPr id="63" name="Picture 2" descr="3 Tapirus terrestris. Credit: Aldo Fernando Sornoza. Location ...">
                <a:extLst>
                  <a:ext uri="{FF2B5EF4-FFF2-40B4-BE49-F238E27FC236}">
                    <a16:creationId xmlns:a16="http://schemas.microsoft.com/office/drawing/2014/main" id="{E60617C4-13C1-B0C0-439A-7C7C98F36D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7190" b="92810" l="8973" r="90449">
                            <a14:foregroundMark x1="9117" y1="32680" x2="9117" y2="32680"/>
                            <a14:foregroundMark x1="31983" y1="7843" x2="31983" y2="7843"/>
                            <a14:foregroundMark x1="70043" y1="8497" x2="70043" y2="8497"/>
                            <a14:foregroundMark x1="90593" y1="43355" x2="90593" y2="43355"/>
                            <a14:foregroundMark x1="49059" y1="91285" x2="49059" y2="91285"/>
                            <a14:foregroundMark x1="42836" y1="91721" x2="42836" y2="91721"/>
                            <a14:foregroundMark x1="43415" y1="91721" x2="43415" y2="91721"/>
                            <a14:foregroundMark x1="20839" y1="92810" x2="20839" y2="92810"/>
                            <a14:foregroundMark x1="42402" y1="89978" x2="42402" y2="89978"/>
                          </a14:backgroundRemoval>
                        </a14:imgEffect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2718" y="1020029"/>
                <a:ext cx="592611" cy="4024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12" descr="Imagem relacionada">
                <a:extLst>
                  <a:ext uri="{FF2B5EF4-FFF2-40B4-BE49-F238E27FC236}">
                    <a16:creationId xmlns:a16="http://schemas.microsoft.com/office/drawing/2014/main" id="{99CAE228-3F54-4D76-3DBA-A917EB29BD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9626" b="99465" l="10000" r="90000">
                            <a14:foregroundMark x1="25556" y1="93048" x2="25556" y2="93048"/>
                            <a14:foregroundMark x1="31111" y1="96257" x2="31111" y2="96257"/>
                            <a14:foregroundMark x1="25556" y1="98396" x2="25556" y2="98396"/>
                            <a14:foregroundMark x1="46296" y1="99465" x2="46296" y2="99465"/>
                          </a14:backgroundRemoval>
                        </a14:imgEffect>
                        <a14:imgEffect>
                          <a14:artisticCutout/>
                        </a14:imgEffect>
                        <a14:imgEffect>
                          <a14:colorTemperature colorTemp="11200"/>
                        </a14:imgEffect>
                        <a14:imgEffect>
                          <a14:brightnessContrast bright="-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204428" y="1100613"/>
                <a:ext cx="415595" cy="283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E86E3C8-66FF-6941-F090-961D94CDED2F}"/>
              </a:ext>
            </a:extLst>
          </p:cNvPr>
          <p:cNvGrpSpPr/>
          <p:nvPr/>
        </p:nvGrpSpPr>
        <p:grpSpPr>
          <a:xfrm>
            <a:off x="521115" y="452946"/>
            <a:ext cx="5650059" cy="3063240"/>
            <a:chOff x="521115" y="452946"/>
            <a:chExt cx="5650059" cy="306324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49C18EF-207C-B3B2-8251-CDDB02926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2413" r="5249"/>
            <a:stretch/>
          </p:blipFill>
          <p:spPr>
            <a:xfrm>
              <a:off x="521115" y="452946"/>
              <a:ext cx="5650059" cy="306324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2710CC-B865-85CE-1C5C-247C78B8EBF1}"/>
                </a:ext>
              </a:extLst>
            </p:cNvPr>
            <p:cNvSpPr txBox="1"/>
            <p:nvPr/>
          </p:nvSpPr>
          <p:spPr>
            <a:xfrm>
              <a:off x="1047315" y="2336607"/>
              <a:ext cx="1189972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50" b="1" dirty="0"/>
                <a:t>RMSE: </a:t>
              </a:r>
              <a:r>
                <a:rPr lang="en-US" sz="1050" dirty="0"/>
                <a:t>0.08401</a:t>
              </a:r>
            </a:p>
            <a:p>
              <a:r>
                <a:rPr lang="en-US" sz="1050" b="1" dirty="0"/>
                <a:t>AIC: -</a:t>
              </a:r>
              <a:r>
                <a:rPr lang="en-US" sz="1050" dirty="0"/>
                <a:t>15.81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482942-9302-C099-6F41-46A159A7F544}"/>
                </a:ext>
              </a:extLst>
            </p:cNvPr>
            <p:cNvSpPr txBox="1"/>
            <p:nvPr/>
          </p:nvSpPr>
          <p:spPr>
            <a:xfrm>
              <a:off x="4101184" y="2332600"/>
              <a:ext cx="110464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50" b="1" dirty="0"/>
                <a:t>RMSE: </a:t>
              </a:r>
              <a:r>
                <a:rPr lang="en-US" sz="1050" dirty="0"/>
                <a:t>0.1057</a:t>
              </a:r>
            </a:p>
            <a:p>
              <a:r>
                <a:rPr lang="en-US" sz="1050" b="1" dirty="0"/>
                <a:t>AIC: </a:t>
              </a:r>
              <a:r>
                <a:rPr lang="en-US" sz="1050" dirty="0"/>
                <a:t>-13.98</a:t>
              </a:r>
            </a:p>
          </p:txBody>
        </p:sp>
        <p:grpSp>
          <p:nvGrpSpPr>
            <p:cNvPr id="65" name="Agrupar 7">
              <a:extLst>
                <a:ext uri="{FF2B5EF4-FFF2-40B4-BE49-F238E27FC236}">
                  <a16:creationId xmlns:a16="http://schemas.microsoft.com/office/drawing/2014/main" id="{0F30DD53-14A1-AA43-604D-C0E0A1149FE2}"/>
                </a:ext>
              </a:extLst>
            </p:cNvPr>
            <p:cNvGrpSpPr/>
            <p:nvPr/>
          </p:nvGrpSpPr>
          <p:grpSpPr>
            <a:xfrm>
              <a:off x="2210964" y="2444062"/>
              <a:ext cx="742739" cy="317668"/>
              <a:chOff x="1204428" y="1020029"/>
              <a:chExt cx="940901" cy="402421"/>
            </a:xfrm>
          </p:grpSpPr>
          <p:pic>
            <p:nvPicPr>
              <p:cNvPr id="66" name="Picture 2" descr="3 Tapirus terrestris. Credit: Aldo Fernando Sornoza. Location ...">
                <a:extLst>
                  <a:ext uri="{FF2B5EF4-FFF2-40B4-BE49-F238E27FC236}">
                    <a16:creationId xmlns:a16="http://schemas.microsoft.com/office/drawing/2014/main" id="{D4CBD41A-915F-CC8D-5404-5A708971E1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7190" b="92810" l="8973" r="90449">
                            <a14:foregroundMark x1="9117" y1="32680" x2="9117" y2="32680"/>
                            <a14:foregroundMark x1="31983" y1="7843" x2="31983" y2="7843"/>
                            <a14:foregroundMark x1="70043" y1="8497" x2="70043" y2="8497"/>
                            <a14:foregroundMark x1="90593" y1="43355" x2="90593" y2="43355"/>
                            <a14:foregroundMark x1="49059" y1="91285" x2="49059" y2="91285"/>
                            <a14:foregroundMark x1="42836" y1="91721" x2="42836" y2="91721"/>
                            <a14:foregroundMark x1="43415" y1="91721" x2="43415" y2="91721"/>
                            <a14:foregroundMark x1="20839" y1="92810" x2="20839" y2="92810"/>
                            <a14:foregroundMark x1="42402" y1="89978" x2="42402" y2="89978"/>
                          </a14:backgroundRemoval>
                        </a14:imgEffect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2718" y="1020029"/>
                <a:ext cx="592611" cy="4024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12" descr="Imagem relacionada">
                <a:extLst>
                  <a:ext uri="{FF2B5EF4-FFF2-40B4-BE49-F238E27FC236}">
                    <a16:creationId xmlns:a16="http://schemas.microsoft.com/office/drawing/2014/main" id="{0C389CA1-7008-289D-ADFB-AEA509CC8A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9626" b="99465" l="10000" r="90000">
                            <a14:foregroundMark x1="25556" y1="93048" x2="25556" y2="93048"/>
                            <a14:foregroundMark x1="31111" y1="96257" x2="31111" y2="96257"/>
                            <a14:foregroundMark x1="25556" y1="98396" x2="25556" y2="98396"/>
                            <a14:foregroundMark x1="46296" y1="99465" x2="46296" y2="99465"/>
                          </a14:backgroundRemoval>
                        </a14:imgEffect>
                        <a14:imgEffect>
                          <a14:artisticCutout/>
                        </a14:imgEffect>
                        <a14:imgEffect>
                          <a14:colorTemperature colorTemp="11200"/>
                        </a14:imgEffect>
                        <a14:imgEffect>
                          <a14:brightnessContrast bright="-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204428" y="1100613"/>
                <a:ext cx="415595" cy="283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8" name="Agrupar 7">
              <a:extLst>
                <a:ext uri="{FF2B5EF4-FFF2-40B4-BE49-F238E27FC236}">
                  <a16:creationId xmlns:a16="http://schemas.microsoft.com/office/drawing/2014/main" id="{CEE49EC4-D600-BA7D-6BCE-24048AF1FA68}"/>
                </a:ext>
              </a:extLst>
            </p:cNvPr>
            <p:cNvGrpSpPr/>
            <p:nvPr/>
          </p:nvGrpSpPr>
          <p:grpSpPr>
            <a:xfrm>
              <a:off x="5271348" y="2460760"/>
              <a:ext cx="742739" cy="317668"/>
              <a:chOff x="1204428" y="1020029"/>
              <a:chExt cx="940901" cy="402421"/>
            </a:xfrm>
          </p:grpSpPr>
          <p:pic>
            <p:nvPicPr>
              <p:cNvPr id="69" name="Picture 2" descr="3 Tapirus terrestris. Credit: Aldo Fernando Sornoza. Location ...">
                <a:extLst>
                  <a:ext uri="{FF2B5EF4-FFF2-40B4-BE49-F238E27FC236}">
                    <a16:creationId xmlns:a16="http://schemas.microsoft.com/office/drawing/2014/main" id="{15DC016D-05B5-F191-28A6-2F17427683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7190" b="92810" l="8973" r="90449">
                            <a14:foregroundMark x1="9117" y1="32680" x2="9117" y2="32680"/>
                            <a14:foregroundMark x1="31983" y1="7843" x2="31983" y2="7843"/>
                            <a14:foregroundMark x1="70043" y1="8497" x2="70043" y2="8497"/>
                            <a14:foregroundMark x1="90593" y1="43355" x2="90593" y2="43355"/>
                            <a14:foregroundMark x1="49059" y1="91285" x2="49059" y2="91285"/>
                            <a14:foregroundMark x1="42836" y1="91721" x2="42836" y2="91721"/>
                            <a14:foregroundMark x1="43415" y1="91721" x2="43415" y2="91721"/>
                            <a14:foregroundMark x1="20839" y1="92810" x2="20839" y2="92810"/>
                            <a14:foregroundMark x1="42402" y1="89978" x2="42402" y2="89978"/>
                          </a14:backgroundRemoval>
                        </a14:imgEffect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2718" y="1020029"/>
                <a:ext cx="592611" cy="4024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12" descr="Imagem relacionada">
                <a:extLst>
                  <a:ext uri="{FF2B5EF4-FFF2-40B4-BE49-F238E27FC236}">
                    <a16:creationId xmlns:a16="http://schemas.microsoft.com/office/drawing/2014/main" id="{B3F18E5D-222D-1965-6D94-CD416A0916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9626" b="99465" l="10000" r="90000">
                            <a14:foregroundMark x1="25556" y1="93048" x2="25556" y2="93048"/>
                            <a14:foregroundMark x1="31111" y1="96257" x2="31111" y2="96257"/>
                            <a14:foregroundMark x1="25556" y1="98396" x2="25556" y2="98396"/>
                            <a14:foregroundMark x1="46296" y1="99465" x2="46296" y2="99465"/>
                          </a14:backgroundRemoval>
                        </a14:imgEffect>
                        <a14:imgEffect>
                          <a14:artisticCutout/>
                        </a14:imgEffect>
                        <a14:imgEffect>
                          <a14:colorTemperature colorTemp="11200"/>
                        </a14:imgEffect>
                        <a14:imgEffect>
                          <a14:brightnessContrast bright="-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204428" y="1100613"/>
                <a:ext cx="415595" cy="283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AD5D18-3B0B-0EC5-9F9F-8AD34DE67B55}"/>
              </a:ext>
            </a:extLst>
          </p:cNvPr>
          <p:cNvGrpSpPr/>
          <p:nvPr/>
        </p:nvGrpSpPr>
        <p:grpSpPr>
          <a:xfrm>
            <a:off x="3346144" y="3652791"/>
            <a:ext cx="5632480" cy="3063240"/>
            <a:chOff x="3346144" y="3652791"/>
            <a:chExt cx="5632480" cy="3063240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DF6C5510-5E9E-E62F-5182-4F07D26B3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2564" r="5384"/>
            <a:stretch/>
          </p:blipFill>
          <p:spPr>
            <a:xfrm>
              <a:off x="3346144" y="3652791"/>
              <a:ext cx="5632480" cy="306324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C6C14E-9196-0763-DCCE-C88C7D965B9D}"/>
                </a:ext>
              </a:extLst>
            </p:cNvPr>
            <p:cNvSpPr txBox="1"/>
            <p:nvPr/>
          </p:nvSpPr>
          <p:spPr>
            <a:xfrm>
              <a:off x="3862093" y="5494648"/>
              <a:ext cx="1208972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50" b="1" dirty="0"/>
                <a:t>RMSE: </a:t>
              </a:r>
              <a:r>
                <a:rPr lang="en-US" sz="1050" dirty="0"/>
                <a:t>0.04183</a:t>
              </a:r>
            </a:p>
            <a:p>
              <a:r>
                <a:rPr lang="en-US" sz="1050" b="1" dirty="0"/>
                <a:t>AIC: </a:t>
              </a:r>
              <a:r>
                <a:rPr lang="en-US" sz="1050" dirty="0"/>
                <a:t>-21.39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352AE-591E-C34E-5486-3B5E117585AF}"/>
                </a:ext>
              </a:extLst>
            </p:cNvPr>
            <p:cNvSpPr txBox="1"/>
            <p:nvPr/>
          </p:nvSpPr>
          <p:spPr>
            <a:xfrm>
              <a:off x="6904026" y="5494647"/>
              <a:ext cx="118442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50" b="1" dirty="0"/>
                <a:t>RMSE: </a:t>
              </a:r>
              <a:r>
                <a:rPr lang="en-US" sz="1050" dirty="0"/>
                <a:t>0.04059</a:t>
              </a:r>
            </a:p>
            <a:p>
              <a:r>
                <a:rPr lang="en-US" sz="1050" b="1" dirty="0"/>
                <a:t>AIC: </a:t>
              </a:r>
              <a:r>
                <a:rPr lang="en-US" sz="1050" dirty="0"/>
                <a:t>-21.63</a:t>
              </a:r>
            </a:p>
          </p:txBody>
        </p:sp>
        <p:grpSp>
          <p:nvGrpSpPr>
            <p:cNvPr id="71" name="Agrupar 7">
              <a:extLst>
                <a:ext uri="{FF2B5EF4-FFF2-40B4-BE49-F238E27FC236}">
                  <a16:creationId xmlns:a16="http://schemas.microsoft.com/office/drawing/2014/main" id="{0A14B0F2-3454-A627-4279-A946EA4F1C1A}"/>
                </a:ext>
              </a:extLst>
            </p:cNvPr>
            <p:cNvGrpSpPr/>
            <p:nvPr/>
          </p:nvGrpSpPr>
          <p:grpSpPr>
            <a:xfrm>
              <a:off x="4974632" y="5637278"/>
              <a:ext cx="742739" cy="317668"/>
              <a:chOff x="1204428" y="1020029"/>
              <a:chExt cx="940901" cy="402421"/>
            </a:xfrm>
          </p:grpSpPr>
          <p:pic>
            <p:nvPicPr>
              <p:cNvPr id="72" name="Picture 2" descr="3 Tapirus terrestris. Credit: Aldo Fernando Sornoza. Location ...">
                <a:extLst>
                  <a:ext uri="{FF2B5EF4-FFF2-40B4-BE49-F238E27FC236}">
                    <a16:creationId xmlns:a16="http://schemas.microsoft.com/office/drawing/2014/main" id="{EBDE1FC7-6D0B-D57E-5B44-E7C7C9EB65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7190" b="92810" l="8973" r="90449">
                            <a14:foregroundMark x1="9117" y1="32680" x2="9117" y2="32680"/>
                            <a14:foregroundMark x1="31983" y1="7843" x2="31983" y2="7843"/>
                            <a14:foregroundMark x1="70043" y1="8497" x2="70043" y2="8497"/>
                            <a14:foregroundMark x1="90593" y1="43355" x2="90593" y2="43355"/>
                            <a14:foregroundMark x1="49059" y1="91285" x2="49059" y2="91285"/>
                            <a14:foregroundMark x1="42836" y1="91721" x2="42836" y2="91721"/>
                            <a14:foregroundMark x1="43415" y1="91721" x2="43415" y2="91721"/>
                            <a14:foregroundMark x1="20839" y1="92810" x2="20839" y2="92810"/>
                            <a14:foregroundMark x1="42402" y1="89978" x2="42402" y2="89978"/>
                          </a14:backgroundRemoval>
                        </a14:imgEffect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2718" y="1020029"/>
                <a:ext cx="592611" cy="4024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12" descr="Imagem relacionada">
                <a:extLst>
                  <a:ext uri="{FF2B5EF4-FFF2-40B4-BE49-F238E27FC236}">
                    <a16:creationId xmlns:a16="http://schemas.microsoft.com/office/drawing/2014/main" id="{DB024E3F-2391-474A-7232-188E836335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9626" b="99465" l="10000" r="90000">
                            <a14:foregroundMark x1="25556" y1="93048" x2="25556" y2="93048"/>
                            <a14:foregroundMark x1="31111" y1="96257" x2="31111" y2="96257"/>
                            <a14:foregroundMark x1="25556" y1="98396" x2="25556" y2="98396"/>
                            <a14:foregroundMark x1="46296" y1="99465" x2="46296" y2="99465"/>
                          </a14:backgroundRemoval>
                        </a14:imgEffect>
                        <a14:imgEffect>
                          <a14:artisticCutout/>
                        </a14:imgEffect>
                        <a14:imgEffect>
                          <a14:colorTemperature colorTemp="11200"/>
                        </a14:imgEffect>
                        <a14:imgEffect>
                          <a14:brightnessContrast bright="-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204428" y="1100613"/>
                <a:ext cx="415595" cy="283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4" name="Agrupar 7">
              <a:extLst>
                <a:ext uri="{FF2B5EF4-FFF2-40B4-BE49-F238E27FC236}">
                  <a16:creationId xmlns:a16="http://schemas.microsoft.com/office/drawing/2014/main" id="{D0AD3113-D2AF-5BE6-EB70-AD6BFCA3A240}"/>
                </a:ext>
              </a:extLst>
            </p:cNvPr>
            <p:cNvGrpSpPr/>
            <p:nvPr/>
          </p:nvGrpSpPr>
          <p:grpSpPr>
            <a:xfrm>
              <a:off x="8064770" y="5637278"/>
              <a:ext cx="742739" cy="317668"/>
              <a:chOff x="1204428" y="1020029"/>
              <a:chExt cx="940901" cy="402421"/>
            </a:xfrm>
          </p:grpSpPr>
          <p:pic>
            <p:nvPicPr>
              <p:cNvPr id="75" name="Picture 2" descr="3 Tapirus terrestris. Credit: Aldo Fernando Sornoza. Location ...">
                <a:extLst>
                  <a:ext uri="{FF2B5EF4-FFF2-40B4-BE49-F238E27FC236}">
                    <a16:creationId xmlns:a16="http://schemas.microsoft.com/office/drawing/2014/main" id="{78826FFD-CAC8-52B2-F86E-4CD07485D1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7190" b="92810" l="8973" r="90449">
                            <a14:foregroundMark x1="9117" y1="32680" x2="9117" y2="32680"/>
                            <a14:foregroundMark x1="31983" y1="7843" x2="31983" y2="7843"/>
                            <a14:foregroundMark x1="70043" y1="8497" x2="70043" y2="8497"/>
                            <a14:foregroundMark x1="90593" y1="43355" x2="90593" y2="43355"/>
                            <a14:foregroundMark x1="49059" y1="91285" x2="49059" y2="91285"/>
                            <a14:foregroundMark x1="42836" y1="91721" x2="42836" y2="91721"/>
                            <a14:foregroundMark x1="43415" y1="91721" x2="43415" y2="91721"/>
                            <a14:foregroundMark x1="20839" y1="92810" x2="20839" y2="92810"/>
                            <a14:foregroundMark x1="42402" y1="89978" x2="42402" y2="89978"/>
                          </a14:backgroundRemoval>
                        </a14:imgEffect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2718" y="1020029"/>
                <a:ext cx="592611" cy="4024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12" descr="Imagem relacionada">
                <a:extLst>
                  <a:ext uri="{FF2B5EF4-FFF2-40B4-BE49-F238E27FC236}">
                    <a16:creationId xmlns:a16="http://schemas.microsoft.com/office/drawing/2014/main" id="{7AA035CE-B05C-C580-EA8C-7FAE600530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9626" b="99465" l="10000" r="90000">
                            <a14:foregroundMark x1="25556" y1="93048" x2="25556" y2="93048"/>
                            <a14:foregroundMark x1="31111" y1="96257" x2="31111" y2="96257"/>
                            <a14:foregroundMark x1="25556" y1="98396" x2="25556" y2="98396"/>
                            <a14:foregroundMark x1="46296" y1="99465" x2="46296" y2="99465"/>
                          </a14:backgroundRemoval>
                        </a14:imgEffect>
                        <a14:imgEffect>
                          <a14:artisticCutout/>
                        </a14:imgEffect>
                        <a14:imgEffect>
                          <a14:colorTemperature colorTemp="11200"/>
                        </a14:imgEffect>
                        <a14:imgEffect>
                          <a14:brightnessContrast bright="-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204428" y="1100613"/>
                <a:ext cx="415595" cy="283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A6AC2-61F5-EC1E-07A4-6D95CD51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25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93,000+ Balance Icon Stock Illustrations, Royalty-Free Vector Graphics &amp;  Clip Art - iStock | Work life balance icon, Balance icon vector, Life  balance icon">
            <a:extLst>
              <a:ext uri="{FF2B5EF4-FFF2-40B4-BE49-F238E27FC236}">
                <a16:creationId xmlns:a16="http://schemas.microsoft.com/office/drawing/2014/main" id="{3B53D5A7-6F92-2182-8943-7AB540BB8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5" t="21286" r="20768" b="21440"/>
          <a:stretch/>
        </p:blipFill>
        <p:spPr bwMode="auto">
          <a:xfrm>
            <a:off x="5462288" y="1060470"/>
            <a:ext cx="1267424" cy="132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7">
            <a:extLst>
              <a:ext uri="{FF2B5EF4-FFF2-40B4-BE49-F238E27FC236}">
                <a16:creationId xmlns:a16="http://schemas.microsoft.com/office/drawing/2014/main" id="{0249A2A7-3338-9444-F4BC-9B5B4E3716D5}"/>
              </a:ext>
            </a:extLst>
          </p:cNvPr>
          <p:cNvGrpSpPr/>
          <p:nvPr/>
        </p:nvGrpSpPr>
        <p:grpSpPr>
          <a:xfrm>
            <a:off x="1826505" y="1656968"/>
            <a:ext cx="1708410" cy="730684"/>
            <a:chOff x="1204428" y="1020029"/>
            <a:chExt cx="940901" cy="402421"/>
          </a:xfrm>
        </p:grpSpPr>
        <p:pic>
          <p:nvPicPr>
            <p:cNvPr id="39" name="Picture 2" descr="3 Tapirus terrestris. Credit: Aldo Fernando Sornoza. Location ...">
              <a:extLst>
                <a:ext uri="{FF2B5EF4-FFF2-40B4-BE49-F238E27FC236}">
                  <a16:creationId xmlns:a16="http://schemas.microsoft.com/office/drawing/2014/main" id="{FD4FB480-A7C4-55CC-5B5C-065796B05C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190" b="92810" l="8973" r="90449">
                          <a14:foregroundMark x1="9117" y1="32680" x2="9117" y2="32680"/>
                          <a14:foregroundMark x1="31983" y1="7843" x2="31983" y2="7843"/>
                          <a14:foregroundMark x1="70043" y1="8497" x2="70043" y2="8497"/>
                          <a14:foregroundMark x1="90593" y1="43355" x2="90593" y2="43355"/>
                          <a14:foregroundMark x1="49059" y1="91285" x2="49059" y2="91285"/>
                          <a14:foregroundMark x1="42836" y1="91721" x2="42836" y2="91721"/>
                          <a14:foregroundMark x1="43415" y1="91721" x2="43415" y2="91721"/>
                          <a14:foregroundMark x1="20839" y1="92810" x2="20839" y2="92810"/>
                          <a14:foregroundMark x1="42402" y1="89978" x2="42402" y2="89978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718" y="1020029"/>
              <a:ext cx="592611" cy="402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2" descr="Imagem relacionada">
              <a:extLst>
                <a:ext uri="{FF2B5EF4-FFF2-40B4-BE49-F238E27FC236}">
                  <a16:creationId xmlns:a16="http://schemas.microsoft.com/office/drawing/2014/main" id="{CD640350-1A06-FCAD-1B0F-88198358C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626" b="99465" l="10000" r="90000">
                          <a14:foregroundMark x1="25556" y1="93048" x2="25556" y2="93048"/>
                          <a14:foregroundMark x1="31111" y1="96257" x2="31111" y2="96257"/>
                          <a14:foregroundMark x1="25556" y1="98396" x2="25556" y2="98396"/>
                          <a14:foregroundMark x1="46296" y1="99465" x2="46296" y2="99465"/>
                        </a14:backgroundRemoval>
                      </a14:imgEffect>
                      <a14:imgEffect>
                        <a14:artisticCutout/>
                      </a14:imgEffect>
                      <a14:imgEffect>
                        <a14:colorTemperature colorTemp="112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04428" y="1100613"/>
              <a:ext cx="415595" cy="283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0BE614F-632B-B56F-8B1B-D1B4B118EEC7}"/>
              </a:ext>
            </a:extLst>
          </p:cNvPr>
          <p:cNvSpPr/>
          <p:nvPr/>
        </p:nvSpPr>
        <p:spPr>
          <a:xfrm>
            <a:off x="493570" y="2483238"/>
            <a:ext cx="4495740" cy="2677903"/>
          </a:xfrm>
          <a:prstGeom prst="rect">
            <a:avLst/>
          </a:prstGeom>
          <a:solidFill>
            <a:srgbClr val="156082">
              <a:alpha val="69804"/>
            </a:srgbClr>
          </a:solidFill>
          <a:ln>
            <a:solidFill>
              <a:srgbClr val="042433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Increase in heterogeneity by showing different abundance trajectories across space and time;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change functional diversity, but change species diversity;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Positive feedback effect related to abundance and species diversity.</a:t>
            </a:r>
          </a:p>
        </p:txBody>
      </p:sp>
      <p:grpSp>
        <p:nvGrpSpPr>
          <p:cNvPr id="77" name="Agrupar 7">
            <a:extLst>
              <a:ext uri="{FF2B5EF4-FFF2-40B4-BE49-F238E27FC236}">
                <a16:creationId xmlns:a16="http://schemas.microsoft.com/office/drawing/2014/main" id="{F1A825BE-E161-1AB1-5D18-4E458FA38C02}"/>
              </a:ext>
            </a:extLst>
          </p:cNvPr>
          <p:cNvGrpSpPr/>
          <p:nvPr/>
        </p:nvGrpSpPr>
        <p:grpSpPr>
          <a:xfrm>
            <a:off x="8535625" y="1656968"/>
            <a:ext cx="1708410" cy="730684"/>
            <a:chOff x="1204428" y="1020029"/>
            <a:chExt cx="940901" cy="402421"/>
          </a:xfrm>
        </p:grpSpPr>
        <p:pic>
          <p:nvPicPr>
            <p:cNvPr id="78" name="Picture 2" descr="3 Tapirus terrestris. Credit: Aldo Fernando Sornoza. Location ...">
              <a:extLst>
                <a:ext uri="{FF2B5EF4-FFF2-40B4-BE49-F238E27FC236}">
                  <a16:creationId xmlns:a16="http://schemas.microsoft.com/office/drawing/2014/main" id="{D2CAD989-3513-BB5C-B426-FDEFE1CDD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190" b="92810" l="8973" r="90449">
                          <a14:foregroundMark x1="9117" y1="32680" x2="9117" y2="32680"/>
                          <a14:foregroundMark x1="31983" y1="7843" x2="31983" y2="7843"/>
                          <a14:foregroundMark x1="70043" y1="8497" x2="70043" y2="8497"/>
                          <a14:foregroundMark x1="90593" y1="43355" x2="90593" y2="43355"/>
                          <a14:foregroundMark x1="49059" y1="91285" x2="49059" y2="91285"/>
                          <a14:foregroundMark x1="42836" y1="91721" x2="42836" y2="91721"/>
                          <a14:foregroundMark x1="43415" y1="91721" x2="43415" y2="91721"/>
                          <a14:foregroundMark x1="20839" y1="92810" x2="20839" y2="92810"/>
                          <a14:foregroundMark x1="42402" y1="89978" x2="42402" y2="89978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718" y="1020029"/>
              <a:ext cx="592611" cy="402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12" descr="Imagem relacionada">
              <a:extLst>
                <a:ext uri="{FF2B5EF4-FFF2-40B4-BE49-F238E27FC236}">
                  <a16:creationId xmlns:a16="http://schemas.microsoft.com/office/drawing/2014/main" id="{A3E28B20-099C-84B8-26A1-1267C4C40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626" b="99465" l="10000" r="90000">
                          <a14:foregroundMark x1="25556" y1="93048" x2="25556" y2="93048"/>
                          <a14:foregroundMark x1="31111" y1="96257" x2="31111" y2="96257"/>
                          <a14:foregroundMark x1="25556" y1="98396" x2="25556" y2="98396"/>
                          <a14:foregroundMark x1="46296" y1="99465" x2="46296" y2="99465"/>
                        </a14:backgroundRemoval>
                      </a14:imgEffect>
                      <a14:imgEffect>
                        <a14:artisticCutout/>
                      </a14:imgEffect>
                      <a14:imgEffect>
                        <a14:colorTemperature colorTemp="112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04428" y="1100613"/>
              <a:ext cx="415595" cy="283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79B7AE7F-4F85-8341-D6A0-8A19FAF18114}"/>
              </a:ext>
            </a:extLst>
          </p:cNvPr>
          <p:cNvSpPr/>
          <p:nvPr/>
        </p:nvSpPr>
        <p:spPr>
          <a:xfrm>
            <a:off x="7202690" y="2483237"/>
            <a:ext cx="4495740" cy="2677903"/>
          </a:xfrm>
          <a:prstGeom prst="rect">
            <a:avLst/>
          </a:prstGeom>
          <a:solidFill>
            <a:srgbClr val="156082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Homogenization trend across time and space;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 changes in functional diversity;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Negative change in species diversity, where defaunated plots became more similar over time and across space.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F24DF72-77C7-C20C-FBDA-36152D586B74}"/>
              </a:ext>
            </a:extLst>
          </p:cNvPr>
          <p:cNvSpPr txBox="1"/>
          <p:nvPr/>
        </p:nvSpPr>
        <p:spPr>
          <a:xfrm>
            <a:off x="2047057" y="1183388"/>
            <a:ext cx="1055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Open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949345-0208-A3CB-72D1-A5FE96E8D8A9}"/>
              </a:ext>
            </a:extLst>
          </p:cNvPr>
          <p:cNvSpPr txBox="1"/>
          <p:nvPr/>
        </p:nvSpPr>
        <p:spPr>
          <a:xfrm>
            <a:off x="8756177" y="1177252"/>
            <a:ext cx="126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Closed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AD838E4-D370-7B5F-771D-51A6C6A1577A}"/>
              </a:ext>
            </a:extLst>
          </p:cNvPr>
          <p:cNvSpPr/>
          <p:nvPr/>
        </p:nvSpPr>
        <p:spPr>
          <a:xfrm>
            <a:off x="1061686" y="145761"/>
            <a:ext cx="10070674" cy="999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E974B16-1C6A-C38C-FFC8-DDA5C014371D}"/>
              </a:ext>
            </a:extLst>
          </p:cNvPr>
          <p:cNvSpPr txBox="1"/>
          <p:nvPr/>
        </p:nvSpPr>
        <p:spPr>
          <a:xfrm>
            <a:off x="1658756" y="228366"/>
            <a:ext cx="8874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Medium and large herbivores are essential for shaping plant community dynamics while maintaining spatial heterogeneity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DD38F0-5696-C64D-1B15-5C4B91B3D6E1}"/>
              </a:ext>
            </a:extLst>
          </p:cNvPr>
          <p:cNvSpPr txBox="1"/>
          <p:nvPr/>
        </p:nvSpPr>
        <p:spPr>
          <a:xfrm>
            <a:off x="1658756" y="5677088"/>
            <a:ext cx="8874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Next step: </a:t>
            </a:r>
            <a:r>
              <a:rPr lang="en-US" sz="2400" dirty="0"/>
              <a:t>Looking at ontogeny and life history dynamics (recruitment, mortality, competition, density dependence)</a:t>
            </a:r>
          </a:p>
        </p:txBody>
      </p:sp>
      <p:sp>
        <p:nvSpPr>
          <p:cNvPr id="87" name="Slide Number Placeholder 86">
            <a:extLst>
              <a:ext uri="{FF2B5EF4-FFF2-40B4-BE49-F238E27FC236}">
                <a16:creationId xmlns:a16="http://schemas.microsoft.com/office/drawing/2014/main" id="{9DB8DAAB-EB4D-D806-B823-D3B3EA2F1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081E-614A-4ABB-89B9-A151667F3C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66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289</Words>
  <Application>Microsoft Office PowerPoint</Application>
  <PresentationFormat>Widescreen</PresentationFormat>
  <Paragraphs>76</Paragraphs>
  <Slides>7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Silva De Souza, Yuri</dc:creator>
  <cp:lastModifiedBy>Silva De Souza, Yuri</cp:lastModifiedBy>
  <cp:revision>4</cp:revision>
  <dcterms:created xsi:type="dcterms:W3CDTF">2024-04-12T21:24:53Z</dcterms:created>
  <dcterms:modified xsi:type="dcterms:W3CDTF">2024-04-20T20:25:56Z</dcterms:modified>
</cp:coreProperties>
</file>